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36"/>
  </p:notesMasterIdLst>
  <p:sldIdLst>
    <p:sldId id="256" r:id="rId2"/>
    <p:sldId id="278" r:id="rId3"/>
    <p:sldId id="270" r:id="rId4"/>
    <p:sldId id="277" r:id="rId5"/>
    <p:sldId id="290" r:id="rId6"/>
    <p:sldId id="279" r:id="rId7"/>
    <p:sldId id="276" r:id="rId8"/>
    <p:sldId id="298" r:id="rId9"/>
    <p:sldId id="299" r:id="rId10"/>
    <p:sldId id="303" r:id="rId11"/>
    <p:sldId id="300" r:id="rId12"/>
    <p:sldId id="302" r:id="rId13"/>
    <p:sldId id="304" r:id="rId14"/>
    <p:sldId id="297" r:id="rId15"/>
    <p:sldId id="291" r:id="rId16"/>
    <p:sldId id="292" r:id="rId17"/>
    <p:sldId id="280" r:id="rId18"/>
    <p:sldId id="281" r:id="rId19"/>
    <p:sldId id="282" r:id="rId20"/>
    <p:sldId id="293" r:id="rId21"/>
    <p:sldId id="295" r:id="rId22"/>
    <p:sldId id="283" r:id="rId23"/>
    <p:sldId id="294" r:id="rId24"/>
    <p:sldId id="275" r:id="rId25"/>
    <p:sldId id="284" r:id="rId26"/>
    <p:sldId id="296" r:id="rId27"/>
    <p:sldId id="285" r:id="rId28"/>
    <p:sldId id="286" r:id="rId29"/>
    <p:sldId id="287" r:id="rId30"/>
    <p:sldId id="288" r:id="rId31"/>
    <p:sldId id="274" r:id="rId32"/>
    <p:sldId id="289" r:id="rId33"/>
    <p:sldId id="305" r:id="rId34"/>
    <p:sldId id="271" r:id="rId35"/>
  </p:sldIdLst>
  <p:sldSz cx="9144000" cy="6858000" type="screen4x3"/>
  <p:notesSz cx="6781800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3" autoAdjust="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C67F2-0442-4D0D-8389-532937DA9A58}" type="doc">
      <dgm:prSet loTypeId="urn:microsoft.com/office/officeart/2005/8/layout/matrix2" loCatId="matrix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9B628AB5-4E70-4CFE-B7B0-32CD8A91A68B}">
      <dgm:prSet phldrT="[Szöveg]" custT="1"/>
      <dgm:spPr/>
      <dgm:t>
        <a:bodyPr/>
        <a:lstStyle/>
        <a:p>
          <a:r>
            <a:rPr lang="hu-HU" sz="2800" dirty="0" smtClean="0">
              <a:latin typeface="+mj-lt"/>
            </a:rPr>
            <a:t>Alkalmasság</a:t>
          </a:r>
          <a:endParaRPr lang="hu-HU" sz="2800" dirty="0"/>
        </a:p>
      </dgm:t>
    </dgm:pt>
    <dgm:pt modelId="{46ECBADE-89CC-4E82-82D5-37223DB03710}" type="parTrans" cxnId="{CC538039-B0AF-40B6-9136-0D98817536A4}">
      <dgm:prSet/>
      <dgm:spPr/>
      <dgm:t>
        <a:bodyPr/>
        <a:lstStyle/>
        <a:p>
          <a:endParaRPr lang="hu-HU"/>
        </a:p>
      </dgm:t>
    </dgm:pt>
    <dgm:pt modelId="{4A96477A-3A45-4E10-94B6-8F97E8D6F330}" type="sibTrans" cxnId="{CC538039-B0AF-40B6-9136-0D98817536A4}">
      <dgm:prSet/>
      <dgm:spPr/>
      <dgm:t>
        <a:bodyPr/>
        <a:lstStyle/>
        <a:p>
          <a:endParaRPr lang="hu-HU"/>
        </a:p>
      </dgm:t>
    </dgm:pt>
    <dgm:pt modelId="{B2300300-414F-47D1-B34A-19B008633F30}">
      <dgm:prSet phldrT="[Szöveg]" custT="1"/>
      <dgm:spPr/>
      <dgm:t>
        <a:bodyPr/>
        <a:lstStyle/>
        <a:p>
          <a:r>
            <a:rPr lang="hu-HU" sz="2800" dirty="0" smtClean="0">
              <a:latin typeface="+mj-lt"/>
            </a:rPr>
            <a:t>Hatékonyság</a:t>
          </a:r>
          <a:endParaRPr lang="hu-HU" sz="2800" dirty="0"/>
        </a:p>
      </dgm:t>
    </dgm:pt>
    <dgm:pt modelId="{B9A0CD93-F5B5-4DDE-887D-ECA4243CE363}" type="parTrans" cxnId="{E4D2E251-15D1-4846-8487-B58F03CA27FC}">
      <dgm:prSet/>
      <dgm:spPr/>
      <dgm:t>
        <a:bodyPr/>
        <a:lstStyle/>
        <a:p>
          <a:endParaRPr lang="hu-HU"/>
        </a:p>
      </dgm:t>
    </dgm:pt>
    <dgm:pt modelId="{C19346D4-05A0-4BDC-96F1-3F91F857CCFC}" type="sibTrans" cxnId="{E4D2E251-15D1-4846-8487-B58F03CA27FC}">
      <dgm:prSet/>
      <dgm:spPr/>
      <dgm:t>
        <a:bodyPr/>
        <a:lstStyle/>
        <a:p>
          <a:endParaRPr lang="hu-HU"/>
        </a:p>
      </dgm:t>
    </dgm:pt>
    <dgm:pt modelId="{679C6681-B27B-43F3-B1B6-78451693C8FF}">
      <dgm:prSet phldrT="[Szöveg]" custT="1"/>
      <dgm:spPr/>
      <dgm:t>
        <a:bodyPr/>
        <a:lstStyle/>
        <a:p>
          <a:r>
            <a:rPr lang="hu-HU" sz="2400" dirty="0" smtClean="0">
              <a:latin typeface="+mj-lt"/>
            </a:rPr>
            <a:t>Feddhetetlenség</a:t>
          </a:r>
          <a:endParaRPr lang="hu-HU" sz="2400" dirty="0"/>
        </a:p>
      </dgm:t>
    </dgm:pt>
    <dgm:pt modelId="{49ECA467-DD0E-4703-936C-CC9A29D68C90}" type="parTrans" cxnId="{804F0CBE-2162-4A5B-9963-F60BF0CC3D18}">
      <dgm:prSet/>
      <dgm:spPr/>
      <dgm:t>
        <a:bodyPr/>
        <a:lstStyle/>
        <a:p>
          <a:endParaRPr lang="hu-HU"/>
        </a:p>
      </dgm:t>
    </dgm:pt>
    <dgm:pt modelId="{F95FBB53-7C0E-4A50-8F65-307466F2C81E}" type="sibTrans" cxnId="{804F0CBE-2162-4A5B-9963-F60BF0CC3D18}">
      <dgm:prSet/>
      <dgm:spPr/>
      <dgm:t>
        <a:bodyPr/>
        <a:lstStyle/>
        <a:p>
          <a:endParaRPr lang="hu-HU"/>
        </a:p>
      </dgm:t>
    </dgm:pt>
    <dgm:pt modelId="{8529AC31-6490-4C89-97C2-0F88AAD8B154}">
      <dgm:prSet phldrT="[Szöveg]"/>
      <dgm:spPr/>
      <dgm:t>
        <a:bodyPr/>
        <a:lstStyle/>
        <a:p>
          <a:r>
            <a:rPr lang="hu-HU" dirty="0" smtClean="0">
              <a:latin typeface="+mj-lt"/>
            </a:rPr>
            <a:t>Unió tagállamainak állampolgárai </a:t>
          </a:r>
          <a:endParaRPr lang="hu-HU" dirty="0"/>
        </a:p>
      </dgm:t>
    </dgm:pt>
    <dgm:pt modelId="{04D1E06A-234C-4116-93A0-F8E4C650EE08}" type="parTrans" cxnId="{C8BABAC3-DC7B-4140-86BF-02E52EC9F1AA}">
      <dgm:prSet/>
      <dgm:spPr/>
      <dgm:t>
        <a:bodyPr/>
        <a:lstStyle/>
        <a:p>
          <a:endParaRPr lang="hu-HU"/>
        </a:p>
      </dgm:t>
    </dgm:pt>
    <dgm:pt modelId="{3B808A7F-DA15-42D8-8B37-E8042719F658}" type="sibTrans" cxnId="{C8BABAC3-DC7B-4140-86BF-02E52EC9F1AA}">
      <dgm:prSet/>
      <dgm:spPr/>
      <dgm:t>
        <a:bodyPr/>
        <a:lstStyle/>
        <a:p>
          <a:endParaRPr lang="hu-HU"/>
        </a:p>
      </dgm:t>
    </dgm:pt>
    <dgm:pt modelId="{469B2D8A-D177-40EF-843D-C68A1392D3C6}" type="pres">
      <dgm:prSet presAssocID="{688C67F2-0442-4D0D-8389-532937DA9A5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9405CB0-EDA6-4506-A7F8-A0F59A5B6240}" type="pres">
      <dgm:prSet presAssocID="{688C67F2-0442-4D0D-8389-532937DA9A58}" presName="axisShape" presStyleLbl="bgShp" presStyleIdx="0" presStyleCnt="1"/>
      <dgm:spPr/>
    </dgm:pt>
    <dgm:pt modelId="{442D9EC7-1D59-46E1-8E7B-51181163C07E}" type="pres">
      <dgm:prSet presAssocID="{688C67F2-0442-4D0D-8389-532937DA9A58}" presName="rect1" presStyleLbl="node1" presStyleIdx="0" presStyleCnt="4" custScaleX="118229" custScaleY="100299" custLinFactNeighborX="-8306" custLinFactNeighborY="2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AF6D49-AFFE-45B9-89CB-C3849A5F62F1}" type="pres">
      <dgm:prSet presAssocID="{688C67F2-0442-4D0D-8389-532937DA9A58}" presName="rect2" presStyleLbl="node1" presStyleIdx="1" presStyleCnt="4" custScaleX="118229" custScaleY="100299" custLinFactNeighborX="75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98E9DC-AB07-47BB-928B-B8E48B111C5C}" type="pres">
      <dgm:prSet presAssocID="{688C67F2-0442-4D0D-8389-532937DA9A58}" presName="rect3" presStyleLbl="node1" presStyleIdx="2" presStyleCnt="4" custScaleX="118229" custScaleY="94759" custLinFactNeighborX="-8306" custLinFactNeighborY="-1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18B02E-D5EE-45BF-9892-1CE0C35D4618}" type="pres">
      <dgm:prSet presAssocID="{688C67F2-0442-4D0D-8389-532937DA9A58}" presName="rect4" presStyleLbl="node1" presStyleIdx="3" presStyleCnt="4" custScaleX="118229" custScaleY="94759" custLinFactNeighborX="7929" custLinFactNeighborY="-1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4D2E251-15D1-4846-8487-B58F03CA27FC}" srcId="{688C67F2-0442-4D0D-8389-532937DA9A58}" destId="{B2300300-414F-47D1-B34A-19B008633F30}" srcOrd="1" destOrd="0" parTransId="{B9A0CD93-F5B5-4DDE-887D-ECA4243CE363}" sibTransId="{C19346D4-05A0-4BDC-96F1-3F91F857CCFC}"/>
    <dgm:cxn modelId="{CC538039-B0AF-40B6-9136-0D98817536A4}" srcId="{688C67F2-0442-4D0D-8389-532937DA9A58}" destId="{9B628AB5-4E70-4CFE-B7B0-32CD8A91A68B}" srcOrd="0" destOrd="0" parTransId="{46ECBADE-89CC-4E82-82D5-37223DB03710}" sibTransId="{4A96477A-3A45-4E10-94B6-8F97E8D6F330}"/>
    <dgm:cxn modelId="{0D950E63-B536-40D4-B1D0-488E28ACDAB6}" type="presOf" srcId="{9B628AB5-4E70-4CFE-B7B0-32CD8A91A68B}" destId="{442D9EC7-1D59-46E1-8E7B-51181163C07E}" srcOrd="0" destOrd="0" presId="urn:microsoft.com/office/officeart/2005/8/layout/matrix2"/>
    <dgm:cxn modelId="{3061AAD0-B3D4-431E-8525-C44BFDBCB5B2}" type="presOf" srcId="{679C6681-B27B-43F3-B1B6-78451693C8FF}" destId="{C898E9DC-AB07-47BB-928B-B8E48B111C5C}" srcOrd="0" destOrd="0" presId="urn:microsoft.com/office/officeart/2005/8/layout/matrix2"/>
    <dgm:cxn modelId="{C99006E9-ED71-4548-9210-A9BF4E4C8896}" type="presOf" srcId="{B2300300-414F-47D1-B34A-19B008633F30}" destId="{F5AF6D49-AFFE-45B9-89CB-C3849A5F62F1}" srcOrd="0" destOrd="0" presId="urn:microsoft.com/office/officeart/2005/8/layout/matrix2"/>
    <dgm:cxn modelId="{6C316C31-5C36-4C3B-B067-EF2091F2E4D0}" type="presOf" srcId="{688C67F2-0442-4D0D-8389-532937DA9A58}" destId="{469B2D8A-D177-40EF-843D-C68A1392D3C6}" srcOrd="0" destOrd="0" presId="urn:microsoft.com/office/officeart/2005/8/layout/matrix2"/>
    <dgm:cxn modelId="{826C0725-D99A-4DFD-A38E-F330F5A20FFC}" type="presOf" srcId="{8529AC31-6490-4C89-97C2-0F88AAD8B154}" destId="{5518B02E-D5EE-45BF-9892-1CE0C35D4618}" srcOrd="0" destOrd="0" presId="urn:microsoft.com/office/officeart/2005/8/layout/matrix2"/>
    <dgm:cxn modelId="{804F0CBE-2162-4A5B-9963-F60BF0CC3D18}" srcId="{688C67F2-0442-4D0D-8389-532937DA9A58}" destId="{679C6681-B27B-43F3-B1B6-78451693C8FF}" srcOrd="2" destOrd="0" parTransId="{49ECA467-DD0E-4703-936C-CC9A29D68C90}" sibTransId="{F95FBB53-7C0E-4A50-8F65-307466F2C81E}"/>
    <dgm:cxn modelId="{C8BABAC3-DC7B-4140-86BF-02E52EC9F1AA}" srcId="{688C67F2-0442-4D0D-8389-532937DA9A58}" destId="{8529AC31-6490-4C89-97C2-0F88AAD8B154}" srcOrd="3" destOrd="0" parTransId="{04D1E06A-234C-4116-93A0-F8E4C650EE08}" sibTransId="{3B808A7F-DA15-42D8-8B37-E8042719F658}"/>
    <dgm:cxn modelId="{896E4477-C457-4E58-9EDD-CA5F99FA90EE}" type="presParOf" srcId="{469B2D8A-D177-40EF-843D-C68A1392D3C6}" destId="{79405CB0-EDA6-4506-A7F8-A0F59A5B6240}" srcOrd="0" destOrd="0" presId="urn:microsoft.com/office/officeart/2005/8/layout/matrix2"/>
    <dgm:cxn modelId="{6113522E-9728-4BBA-AE47-337524D8C130}" type="presParOf" srcId="{469B2D8A-D177-40EF-843D-C68A1392D3C6}" destId="{442D9EC7-1D59-46E1-8E7B-51181163C07E}" srcOrd="1" destOrd="0" presId="urn:microsoft.com/office/officeart/2005/8/layout/matrix2"/>
    <dgm:cxn modelId="{2A68F425-0697-4F23-BFA7-15BBB8440982}" type="presParOf" srcId="{469B2D8A-D177-40EF-843D-C68A1392D3C6}" destId="{F5AF6D49-AFFE-45B9-89CB-C3849A5F62F1}" srcOrd="2" destOrd="0" presId="urn:microsoft.com/office/officeart/2005/8/layout/matrix2"/>
    <dgm:cxn modelId="{E60BDE59-4E65-42BA-897B-EA701AD21BDF}" type="presParOf" srcId="{469B2D8A-D177-40EF-843D-C68A1392D3C6}" destId="{C898E9DC-AB07-47BB-928B-B8E48B111C5C}" srcOrd="3" destOrd="0" presId="urn:microsoft.com/office/officeart/2005/8/layout/matrix2"/>
    <dgm:cxn modelId="{20216E64-FFA9-4A7F-B903-42526E2F25CC}" type="presParOf" srcId="{469B2D8A-D177-40EF-843D-C68A1392D3C6}" destId="{5518B02E-D5EE-45BF-9892-1CE0C35D461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05CB0-EDA6-4506-A7F8-A0F59A5B6240}">
      <dsp:nvSpPr>
        <dsp:cNvPr id="0" name=""/>
        <dsp:cNvSpPr/>
      </dsp:nvSpPr>
      <dsp:spPr>
        <a:xfrm>
          <a:off x="1889956" y="0"/>
          <a:ext cx="5184576" cy="518457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2D9EC7-1D59-46E1-8E7B-51181163C07E}">
      <dsp:nvSpPr>
        <dsp:cNvPr id="0" name=""/>
        <dsp:cNvSpPr/>
      </dsp:nvSpPr>
      <dsp:spPr>
        <a:xfrm>
          <a:off x="1865681" y="387443"/>
          <a:ext cx="2451868" cy="208003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+mj-lt"/>
            </a:rPr>
            <a:t>Alkalmasság</a:t>
          </a:r>
          <a:endParaRPr lang="hu-HU" sz="2800" kern="1200" dirty="0"/>
        </a:p>
      </dsp:txBody>
      <dsp:txXfrm>
        <a:off x="1967220" y="488982"/>
        <a:ext cx="2248790" cy="1876953"/>
      </dsp:txXfrm>
    </dsp:sp>
    <dsp:sp modelId="{F5AF6D49-AFFE-45B9-89CB-C3849A5F62F1}">
      <dsp:nvSpPr>
        <dsp:cNvPr id="0" name=""/>
        <dsp:cNvSpPr/>
      </dsp:nvSpPr>
      <dsp:spPr>
        <a:xfrm>
          <a:off x="4631901" y="333897"/>
          <a:ext cx="2451868" cy="2080031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+mj-lt"/>
            </a:rPr>
            <a:t>Hatékonyság</a:t>
          </a:r>
          <a:endParaRPr lang="hu-HU" sz="2800" kern="1200" dirty="0"/>
        </a:p>
      </dsp:txBody>
      <dsp:txXfrm>
        <a:off x="4733440" y="435436"/>
        <a:ext cx="2248790" cy="1876953"/>
      </dsp:txXfrm>
    </dsp:sp>
    <dsp:sp modelId="{C898E9DC-AB07-47BB-928B-B8E48B111C5C}">
      <dsp:nvSpPr>
        <dsp:cNvPr id="0" name=""/>
        <dsp:cNvSpPr/>
      </dsp:nvSpPr>
      <dsp:spPr>
        <a:xfrm>
          <a:off x="1865681" y="2803020"/>
          <a:ext cx="2451868" cy="196514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latin typeface="+mj-lt"/>
            </a:rPr>
            <a:t>Feddhetetlenség</a:t>
          </a:r>
          <a:endParaRPr lang="hu-HU" sz="2400" kern="1200" dirty="0"/>
        </a:p>
      </dsp:txBody>
      <dsp:txXfrm>
        <a:off x="1961611" y="2898950"/>
        <a:ext cx="2260008" cy="1773280"/>
      </dsp:txXfrm>
    </dsp:sp>
    <dsp:sp modelId="{5518B02E-D5EE-45BF-9892-1CE0C35D4618}">
      <dsp:nvSpPr>
        <dsp:cNvPr id="0" name=""/>
        <dsp:cNvSpPr/>
      </dsp:nvSpPr>
      <dsp:spPr>
        <a:xfrm>
          <a:off x="4639118" y="2803020"/>
          <a:ext cx="2451868" cy="196514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latin typeface="+mj-lt"/>
            </a:rPr>
            <a:t>Unió tagállamainak állampolgárai </a:t>
          </a:r>
          <a:endParaRPr lang="hu-HU" sz="2800" kern="1200" dirty="0"/>
        </a:p>
      </dsp:txBody>
      <dsp:txXfrm>
        <a:off x="4735048" y="2898950"/>
        <a:ext cx="2260008" cy="177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7AFDE10-B057-4073-A551-684EE9F795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2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9FA1-61FC-4C2F-99AE-03A4A272CB1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736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6C82-E288-49C4-B5EB-21DF4620BC1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476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AFC4-FA0E-4A2E-8B42-41721765A1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808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E550-47E0-4263-94F7-3085B80921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186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704B-509C-4FDA-BFA2-FD8E984329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769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20ED-B299-49C9-9799-4EFDD04EC89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017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9FEB-8D43-4585-AE1A-394F6C7898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436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66A9-F6BB-479A-A37E-939744A90C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4986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FFA1-5FD4-4939-90B4-629188555E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659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8EE0-439A-4347-9D2E-3C1C8A1706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796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53B2-16C0-41D3-A5F0-BC1FE46CF8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91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Mintaszöveg szerkesztése</a:t>
            </a:r>
          </a:p>
          <a:p>
            <a:pPr lvl="1"/>
            <a:r>
              <a:rPr lang="hu-HU" altLang="hu-HU" dirty="0" smtClean="0"/>
              <a:t>Második szint</a:t>
            </a:r>
          </a:p>
          <a:p>
            <a:pPr lvl="2"/>
            <a:r>
              <a:rPr lang="hu-HU" altLang="hu-HU" dirty="0" smtClean="0"/>
              <a:t>Harmadik szint</a:t>
            </a:r>
          </a:p>
          <a:p>
            <a:pPr lvl="3"/>
            <a:r>
              <a:rPr lang="hu-HU" altLang="hu-HU" dirty="0" smtClean="0"/>
              <a:t>Negyedik szint</a:t>
            </a:r>
          </a:p>
          <a:p>
            <a:pPr lvl="4"/>
            <a:r>
              <a:rPr lang="hu-HU" alt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D5A0B7-BBAE-4C25-96B2-04AD5F132AD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pso.europa.eu/how-to-apply/eligibility_h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advanyok.ludovika.hu/users/default/dialogcampus/ebooks/978-615-6020-78-9%20/pdf/web_boka_gombos_szegedi___az_europai_unio_intezmenyrendszer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FR/TXT/PDF/?uri=OJ:L:1968:056:FULL&amp;from=H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pso.europa.eu/about-epso_h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pso.europa.eu/how-to-apply/sample-tests_hu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901700" y="23463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860" cy="2018655"/>
          </a:xfrm>
        </p:spPr>
        <p:txBody>
          <a:bodyPr/>
          <a:lstStyle/>
          <a:p>
            <a:r>
              <a:rPr lang="hu-HU" b="1" dirty="0" smtClean="0"/>
              <a:t>Tisztviselők és alkalmazottak az Európai Unióban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2286000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>
                <a:latin typeface="+mj-lt"/>
              </a:rPr>
              <a:t>dr.  Mernyei Ákos</a:t>
            </a:r>
          </a:p>
          <a:p>
            <a:pPr algn="ctr"/>
            <a:r>
              <a:rPr lang="hu-HU" dirty="0" err="1">
                <a:latin typeface="+mj-lt"/>
              </a:rPr>
              <a:t>akos.mernyei</a:t>
            </a:r>
            <a:r>
              <a:rPr lang="hu-HU" dirty="0">
                <a:latin typeface="+mj-lt"/>
              </a:rPr>
              <a:t>@</a:t>
            </a:r>
            <a:r>
              <a:rPr lang="hu-HU" dirty="0" err="1">
                <a:latin typeface="+mj-lt"/>
              </a:rPr>
              <a:t>me.gov.hu</a:t>
            </a:r>
            <a:endParaRPr lang="hu-H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3600" b="1" dirty="0"/>
              <a:t>Hogyan lehet pályázni?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05986" y="1384529"/>
            <a:ext cx="8712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első tesztsorozat</a:t>
            </a:r>
            <a:r>
              <a:rPr lang="hu-HU" sz="2000" dirty="0">
                <a:latin typeface="+mj-lt"/>
              </a:rPr>
              <a:t> a pályázók alkalmasságát és a készségeiket felmérő számítógépes </a:t>
            </a:r>
            <a:r>
              <a:rPr lang="hu-HU" sz="2000" dirty="0" err="1">
                <a:latin typeface="+mj-lt"/>
              </a:rPr>
              <a:t>pszichometriai</a:t>
            </a:r>
            <a:r>
              <a:rPr lang="hu-HU" sz="2000" dirty="0">
                <a:latin typeface="+mj-lt"/>
              </a:rPr>
              <a:t> teszteket tartalmaz.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Azokat a pályázókat, akik ezeken a </a:t>
            </a:r>
            <a:r>
              <a:rPr lang="hu-HU" sz="2000" b="1" dirty="0">
                <a:latin typeface="+mj-lt"/>
              </a:rPr>
              <a:t>teszteken megfelelnek</a:t>
            </a:r>
            <a:r>
              <a:rPr lang="hu-HU" sz="2000" dirty="0">
                <a:latin typeface="+mj-lt"/>
              </a:rPr>
              <a:t>, meghívják az </a:t>
            </a:r>
            <a:r>
              <a:rPr lang="hu-HU" sz="2000" b="1" dirty="0" err="1">
                <a:latin typeface="+mj-lt"/>
              </a:rPr>
              <a:t>értékelőközpontba</a:t>
            </a:r>
            <a:r>
              <a:rPr lang="hu-HU" sz="2000" dirty="0">
                <a:latin typeface="+mj-lt"/>
              </a:rPr>
              <a:t>, ahol munkával kapcsolatos feladatokat kell kis csoportokban elvégezniük, miközben legalább </a:t>
            </a:r>
            <a:r>
              <a:rPr lang="hu-HU" sz="2000" b="1" dirty="0">
                <a:latin typeface="+mj-lt"/>
              </a:rPr>
              <a:t>két értékelő figyeli </a:t>
            </a:r>
            <a:r>
              <a:rPr lang="hu-HU" sz="2000" dirty="0">
                <a:latin typeface="+mj-lt"/>
              </a:rPr>
              <a:t>mindegyik pályázót.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feladatok során az uniós intézményekben végzett munkához leginkább szükséges </a:t>
            </a:r>
            <a:r>
              <a:rPr lang="hu-HU" sz="2000" b="1" dirty="0">
                <a:latin typeface="+mj-lt"/>
              </a:rPr>
              <a:t>készségeket mérik fel </a:t>
            </a:r>
            <a:r>
              <a:rPr lang="hu-HU" sz="2000" dirty="0">
                <a:latin typeface="+mj-lt"/>
              </a:rPr>
              <a:t>(elemző- és problémamegoldó készség, kommunikációs készség, minőségi és eredményes munkavégzés, tanulási és fejlődési képesség, szervezőkészség és az elvégzendő feladatok rangsorolásának képessége, munkabírás és rugalmasság, együttműködési képesség, valamint a diplomások esetében vezetői készség).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versenyvizsgát sikerrel teljesítők neve </a:t>
            </a:r>
            <a:r>
              <a:rPr lang="hu-HU" sz="2000" b="1" dirty="0">
                <a:latin typeface="+mj-lt"/>
              </a:rPr>
              <a:t>tartaléklistára</a:t>
            </a:r>
            <a:r>
              <a:rPr lang="hu-HU" sz="2000" dirty="0">
                <a:latin typeface="+mj-lt"/>
              </a:rPr>
              <a:t> kerül, és üresedés esetén az intézmények erről a listáról választják ki, </a:t>
            </a:r>
            <a:r>
              <a:rPr lang="hu-HU" sz="2000" b="1" dirty="0">
                <a:latin typeface="+mj-lt"/>
              </a:rPr>
              <a:t>kinek küldenek felvételi ajánlatot</a:t>
            </a:r>
            <a:r>
              <a:rPr lang="hu-HU" sz="2000" dirty="0">
                <a:latin typeface="+mj-lt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68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7816" y="0"/>
            <a:ext cx="7772400" cy="1470025"/>
          </a:xfrm>
        </p:spPr>
        <p:txBody>
          <a:bodyPr/>
          <a:lstStyle/>
          <a:p>
            <a:r>
              <a:rPr lang="hu-HU" sz="3600" b="1" dirty="0" smtClean="0"/>
              <a:t>Versenyvizsga-eljárásban való részvétel</a:t>
            </a:r>
            <a:endParaRPr lang="hu-HU" sz="36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58654" y="1366262"/>
            <a:ext cx="8759748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000" dirty="0">
                <a:latin typeface="+mj-lt"/>
              </a:rPr>
              <a:t>Versenyvizsga-eljárásban vagy kiválasztási eljárásban az a pályázó vehet részt, aki: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az </a:t>
            </a:r>
            <a:r>
              <a:rPr lang="hu-HU" b="1" dirty="0">
                <a:latin typeface="+mj-lt"/>
              </a:rPr>
              <a:t>Európai Unió valamely tagországának</a:t>
            </a:r>
            <a:r>
              <a:rPr lang="hu-HU" dirty="0">
                <a:latin typeface="+mj-lt"/>
              </a:rPr>
              <a:t> állampolgára,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állampolgári </a:t>
            </a:r>
            <a:r>
              <a:rPr lang="hu-HU" b="1" dirty="0">
                <a:latin typeface="+mj-lt"/>
              </a:rPr>
              <a:t>jogainak teljes körű gyakorlására jogosult</a:t>
            </a:r>
            <a:r>
              <a:rPr lang="hu-HU" dirty="0">
                <a:latin typeface="+mj-lt"/>
              </a:rPr>
              <a:t>,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 </a:t>
            </a:r>
            <a:r>
              <a:rPr lang="hu-HU" b="1" dirty="0">
                <a:latin typeface="+mj-lt"/>
              </a:rPr>
              <a:t>katonai szolgálatra </a:t>
            </a:r>
            <a:r>
              <a:rPr lang="hu-HU" dirty="0">
                <a:latin typeface="+mj-lt"/>
              </a:rPr>
              <a:t>vonatkozó jogszabályokban rá nézve előírt minden kötelezettségnek eleget tett,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latin typeface="+mj-lt"/>
              </a:rPr>
              <a:t>alaposan (C1 szinten) ismeri az EU valamelyik hivatalos nyelvét</a:t>
            </a:r>
            <a:r>
              <a:rPr lang="hu-HU" dirty="0">
                <a:latin typeface="+mj-lt"/>
              </a:rPr>
              <a:t>, és </a:t>
            </a:r>
            <a:r>
              <a:rPr lang="hu-HU" b="1" dirty="0">
                <a:latin typeface="+mj-lt"/>
              </a:rPr>
              <a:t>kielégítően (B2 szinten) ismer egy másik</a:t>
            </a:r>
            <a:r>
              <a:rPr lang="hu-HU" dirty="0">
                <a:latin typeface="+mj-lt"/>
              </a:rPr>
              <a:t> hivatalos uniós nyelvet,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nyelvi versenyvizsgák esetén </a:t>
            </a:r>
            <a:r>
              <a:rPr lang="hu-HU" b="1" dirty="0">
                <a:latin typeface="+mj-lt"/>
              </a:rPr>
              <a:t>tökéletesen (C2 szinten) ismeri az EU valamelyik hivatalos nyelvét</a:t>
            </a:r>
            <a:r>
              <a:rPr lang="hu-HU" dirty="0">
                <a:latin typeface="+mj-lt"/>
              </a:rPr>
              <a:t>, és </a:t>
            </a:r>
            <a:r>
              <a:rPr lang="hu-HU" b="1" dirty="0">
                <a:latin typeface="+mj-lt"/>
              </a:rPr>
              <a:t>alaposan (C1 szinten) ismer két másik hivatalos uniós nyelvet</a:t>
            </a:r>
            <a:r>
              <a:rPr lang="hu-HU" dirty="0" smtClean="0">
                <a:latin typeface="+mj-lt"/>
              </a:rPr>
              <a:t>.</a:t>
            </a:r>
            <a:endParaRPr lang="hu-HU" sz="20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56098" r="19417" b="17704"/>
          <a:stretch/>
        </p:blipFill>
        <p:spPr bwMode="auto">
          <a:xfrm>
            <a:off x="133425" y="4397861"/>
            <a:ext cx="8784976" cy="206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58653" y="6458852"/>
            <a:ext cx="3764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latin typeface="+mj-lt"/>
              </a:rPr>
              <a:t>Forrás: </a:t>
            </a:r>
            <a:r>
              <a:rPr lang="hu-HU" sz="1200" dirty="0">
                <a:latin typeface="+mj-lt"/>
                <a:hlinkClick r:id="rId3"/>
              </a:rPr>
              <a:t>https://epso.europa.eu/how-to-apply/eligibility_hu</a:t>
            </a:r>
            <a:endParaRPr lang="hu-H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88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79512" y="1628800"/>
            <a:ext cx="876158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pályázóknak ezen kívül meg kell felelniük az adott versenyvizsga-felhívásban vagy pályázati felhívásban meghatározott, </a:t>
            </a:r>
            <a:r>
              <a:rPr lang="hu-HU" sz="2000" b="1" dirty="0">
                <a:latin typeface="+mj-lt"/>
              </a:rPr>
              <a:t>a képesítésekkel és a szakmai tapasztalattal kapcsolatos valamennyi konkrét követelménynek </a:t>
            </a:r>
            <a:r>
              <a:rPr lang="hu-HU" sz="2000" dirty="0">
                <a:latin typeface="+mj-lt"/>
              </a:rPr>
              <a:t>is. 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 </a:t>
            </a:r>
            <a:r>
              <a:rPr lang="hu-HU" sz="2000" b="1" dirty="0">
                <a:latin typeface="+mj-lt"/>
              </a:rPr>
              <a:t>iskolai végzettségre</a:t>
            </a:r>
            <a:r>
              <a:rPr lang="hu-HU" sz="2000" dirty="0">
                <a:latin typeface="+mj-lt"/>
              </a:rPr>
              <a:t> vonatkozó minimumkövetelmény az adott állástól </a:t>
            </a:r>
            <a:r>
              <a:rPr lang="hu-HU" sz="2000" dirty="0" smtClean="0">
                <a:latin typeface="+mj-lt"/>
              </a:rPr>
              <a:t>függ, de általánosságban az alábbiak:</a:t>
            </a:r>
          </a:p>
          <a:p>
            <a:pPr marL="5334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</a:t>
            </a:r>
            <a:r>
              <a:rPr lang="hu-HU" sz="2000" dirty="0">
                <a:latin typeface="+mj-lt"/>
              </a:rPr>
              <a:t> </a:t>
            </a:r>
            <a:r>
              <a:rPr lang="hu-HU" sz="2000" b="1" dirty="0">
                <a:latin typeface="+mj-lt"/>
              </a:rPr>
              <a:t>felsőfokú végzettséget nem igénylő</a:t>
            </a:r>
            <a:r>
              <a:rPr lang="hu-HU" sz="2000" dirty="0">
                <a:latin typeface="+mj-lt"/>
              </a:rPr>
              <a:t> állásokra (legalább) </a:t>
            </a:r>
            <a:r>
              <a:rPr lang="hu-HU" sz="2000" b="1" dirty="0">
                <a:latin typeface="+mj-lt"/>
              </a:rPr>
              <a:t>középfokú tanulmányok</a:t>
            </a:r>
            <a:r>
              <a:rPr lang="hu-HU" sz="2000" dirty="0">
                <a:latin typeface="+mj-lt"/>
              </a:rPr>
              <a:t> sikeres befejezése után lehet jelentkezni. </a:t>
            </a:r>
            <a:endParaRPr lang="hu-HU" sz="2000" dirty="0" smtClean="0">
              <a:latin typeface="+mj-lt"/>
            </a:endParaRPr>
          </a:p>
          <a:p>
            <a:pPr marL="5334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Ez </a:t>
            </a:r>
            <a:r>
              <a:rPr lang="hu-HU" sz="2000" b="1" dirty="0">
                <a:latin typeface="+mj-lt"/>
              </a:rPr>
              <a:t>a következő besorolási csoportokra vonatkozik:</a:t>
            </a:r>
            <a:r>
              <a:rPr lang="hu-HU" sz="2000" dirty="0">
                <a:latin typeface="+mj-lt"/>
              </a:rPr>
              <a:t> </a:t>
            </a:r>
            <a:endParaRPr lang="hu-HU" sz="2000" dirty="0" smtClean="0">
              <a:latin typeface="+mj-lt"/>
            </a:endParaRPr>
          </a:p>
          <a:p>
            <a:pPr marL="9906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b="1" dirty="0" smtClean="0">
                <a:latin typeface="+mj-lt"/>
              </a:rPr>
              <a:t>I</a:t>
            </a:r>
            <a:r>
              <a:rPr lang="hu-HU" sz="2000" b="1" dirty="0">
                <a:latin typeface="+mj-lt"/>
              </a:rPr>
              <a:t>. besorolási csoport</a:t>
            </a:r>
            <a:r>
              <a:rPr lang="hu-HU" sz="2000" dirty="0">
                <a:latin typeface="+mj-lt"/>
              </a:rPr>
              <a:t> – fizikai és adminisztratív támogatás; </a:t>
            </a:r>
            <a:endParaRPr lang="hu-HU" sz="2000" dirty="0" smtClean="0">
              <a:latin typeface="+mj-lt"/>
            </a:endParaRPr>
          </a:p>
          <a:p>
            <a:pPr marL="9906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b="1" dirty="0" smtClean="0">
                <a:latin typeface="+mj-lt"/>
              </a:rPr>
              <a:t>asszisztensi </a:t>
            </a:r>
            <a:r>
              <a:rPr lang="hu-HU" sz="2000" b="1" dirty="0">
                <a:latin typeface="+mj-lt"/>
              </a:rPr>
              <a:t>szint/II. besorolási csoport</a:t>
            </a:r>
            <a:r>
              <a:rPr lang="hu-HU" sz="2000" dirty="0">
                <a:latin typeface="+mj-lt"/>
              </a:rPr>
              <a:t> – titkári/irodai szervezőmunka, </a:t>
            </a:r>
            <a:endParaRPr lang="hu-HU" sz="2000" dirty="0" smtClean="0">
              <a:latin typeface="+mj-lt"/>
            </a:endParaRPr>
          </a:p>
          <a:p>
            <a:pPr marL="9906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b="1" dirty="0" smtClean="0">
                <a:latin typeface="+mj-lt"/>
              </a:rPr>
              <a:t>III</a:t>
            </a:r>
            <a:r>
              <a:rPr lang="hu-HU" sz="2000" b="1" dirty="0">
                <a:latin typeface="+mj-lt"/>
              </a:rPr>
              <a:t>. besorolási csoport</a:t>
            </a:r>
            <a:r>
              <a:rPr lang="hu-HU" sz="2000" dirty="0">
                <a:latin typeface="+mj-lt"/>
              </a:rPr>
              <a:t> – </a:t>
            </a:r>
            <a:r>
              <a:rPr lang="hu-HU" sz="2000" dirty="0" smtClean="0">
                <a:latin typeface="+mj-lt"/>
              </a:rPr>
              <a:t>adminisztratív/tanácsadói/nyelvi/technikai </a:t>
            </a:r>
            <a:r>
              <a:rPr lang="hu-HU" sz="2000" dirty="0">
                <a:latin typeface="+mj-lt"/>
              </a:rPr>
              <a:t>állások.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  <p:sp>
        <p:nvSpPr>
          <p:cNvPr id="6" name="Cím 4"/>
          <p:cNvSpPr>
            <a:spLocks noGrp="1"/>
          </p:cNvSpPr>
          <p:nvPr>
            <p:ph type="ctrTitle"/>
          </p:nvPr>
        </p:nvSpPr>
        <p:spPr>
          <a:xfrm>
            <a:off x="1337816" y="0"/>
            <a:ext cx="7772400" cy="1470025"/>
          </a:xfrm>
        </p:spPr>
        <p:txBody>
          <a:bodyPr/>
          <a:lstStyle/>
          <a:p>
            <a:r>
              <a:rPr lang="hu-HU" sz="3600" b="1" dirty="0" smtClean="0"/>
              <a:t>Versenyvizsga-eljárásban való részvétel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27465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7816" y="0"/>
            <a:ext cx="7772400" cy="1470025"/>
          </a:xfrm>
        </p:spPr>
        <p:txBody>
          <a:bodyPr/>
          <a:lstStyle/>
          <a:p>
            <a:r>
              <a:rPr lang="hu-HU" sz="3600" b="1" dirty="0"/>
              <a:t>Versenyvizsga-eljárás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01752" y="1844824"/>
            <a:ext cx="863934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</a:t>
            </a:r>
            <a:r>
              <a:rPr lang="hu-HU" sz="2000" dirty="0">
                <a:latin typeface="+mj-lt"/>
              </a:rPr>
              <a:t> </a:t>
            </a:r>
            <a:r>
              <a:rPr lang="hu-HU" sz="2000" b="1" dirty="0">
                <a:latin typeface="+mj-lt"/>
              </a:rPr>
              <a:t>felsőfokú végzettséget</a:t>
            </a:r>
            <a:r>
              <a:rPr lang="hu-HU" sz="2000" dirty="0">
                <a:latin typeface="+mj-lt"/>
              </a:rPr>
              <a:t> igénylő állásokra a (legalább hároméves) </a:t>
            </a:r>
            <a:r>
              <a:rPr lang="hu-HU" sz="2000" b="1" dirty="0">
                <a:latin typeface="+mj-lt"/>
              </a:rPr>
              <a:t>felsőfokú tanulmányok</a:t>
            </a:r>
            <a:r>
              <a:rPr lang="hu-HU" sz="2000" dirty="0">
                <a:latin typeface="+mj-lt"/>
              </a:rPr>
              <a:t> sikeres befejezése után lehet jelentkezni. </a:t>
            </a:r>
            <a:endParaRPr lang="hu-HU" sz="2000" dirty="0" smtClean="0">
              <a:latin typeface="+mj-lt"/>
            </a:endParaRPr>
          </a:p>
          <a:p>
            <a:pPr marL="9906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+mj-lt"/>
              </a:rPr>
              <a:t>Ez </a:t>
            </a:r>
            <a:r>
              <a:rPr lang="hu-HU" sz="2000" dirty="0">
                <a:latin typeface="+mj-lt"/>
              </a:rPr>
              <a:t>a tanácsosi vagy a </a:t>
            </a:r>
            <a:r>
              <a:rPr lang="hu-HU" sz="2000" b="1" dirty="0">
                <a:latin typeface="+mj-lt"/>
              </a:rPr>
              <a:t>IV. besorolási csoportba tartozó állásokra </a:t>
            </a:r>
            <a:r>
              <a:rPr lang="hu-HU" sz="2000" dirty="0">
                <a:latin typeface="+mj-lt"/>
              </a:rPr>
              <a:t>vonatkozik. </a:t>
            </a:r>
          </a:p>
          <a:p>
            <a:pPr marL="5334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hu-HU" sz="2000" dirty="0">
                <a:latin typeface="+mj-lt"/>
              </a:rPr>
              <a:t>Bizonyos esetekben </a:t>
            </a:r>
            <a:r>
              <a:rPr lang="hu-HU" sz="2000" b="1" dirty="0">
                <a:latin typeface="+mj-lt"/>
              </a:rPr>
              <a:t>szakmai gyakorlattal </a:t>
            </a:r>
            <a:r>
              <a:rPr lang="hu-HU" sz="2000" dirty="0">
                <a:latin typeface="+mj-lt"/>
              </a:rPr>
              <a:t>is rendelkezni kell.</a:t>
            </a:r>
          </a:p>
          <a:p>
            <a:pPr marL="5334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hu-HU" sz="2000" dirty="0">
                <a:latin typeface="+mj-lt"/>
              </a:rPr>
              <a:t>Jelentkezési korhatár nincs. </a:t>
            </a:r>
            <a:endParaRPr lang="hu-HU" sz="2000" dirty="0" smtClean="0">
              <a:latin typeface="+mj-lt"/>
            </a:endParaRPr>
          </a:p>
          <a:p>
            <a:pPr marL="5334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tisztviselők kötelező nyugdíjkorhatára azonban 65 év. 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18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7816" y="0"/>
            <a:ext cx="7772400" cy="1470025"/>
          </a:xfrm>
        </p:spPr>
        <p:txBody>
          <a:bodyPr/>
          <a:lstStyle/>
          <a:p>
            <a:r>
              <a:rPr lang="hu-HU" sz="3600" b="1" dirty="0"/>
              <a:t>A jogviszony létrejötte, besorolás és a jogviszony megszűnése</a:t>
            </a:r>
            <a:endParaRPr lang="hu-HU" sz="3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67544" y="1700808"/>
            <a:ext cx="820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uniós tisztviselő </a:t>
            </a:r>
            <a:r>
              <a:rPr lang="hu-HU" sz="2000" b="1" dirty="0">
                <a:latin typeface="+mj-lt"/>
              </a:rPr>
              <a:t>jogviszonya kinevezéssel jön létre</a:t>
            </a:r>
            <a:r>
              <a:rPr lang="hu-HU" sz="2000" dirty="0">
                <a:latin typeface="+mj-lt"/>
              </a:rPr>
              <a:t>, </a:t>
            </a:r>
            <a:r>
              <a:rPr lang="hu-HU" sz="2000" dirty="0" smtClean="0">
                <a:latin typeface="+mj-lt"/>
              </a:rPr>
              <a:t>de ennek </a:t>
            </a:r>
            <a:r>
              <a:rPr lang="hu-HU" sz="2000" dirty="0">
                <a:latin typeface="+mj-lt"/>
              </a:rPr>
              <a:t>időpontja nem </a:t>
            </a:r>
            <a:r>
              <a:rPr lang="hu-HU" sz="2000" dirty="0" smtClean="0">
                <a:latin typeface="+mj-lt"/>
              </a:rPr>
              <a:t>előzheti meg </a:t>
            </a:r>
            <a:r>
              <a:rPr lang="hu-HU" sz="2000" dirty="0">
                <a:latin typeface="+mj-lt"/>
              </a:rPr>
              <a:t>a tevékenység megkezdésének tényleges </a:t>
            </a:r>
            <a:r>
              <a:rPr lang="hu-HU" sz="2000" dirty="0" smtClean="0">
                <a:latin typeface="+mj-lt"/>
              </a:rPr>
              <a:t>időpontját (3. cikk).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Kinevezésre </a:t>
            </a:r>
            <a:r>
              <a:rPr lang="hu-HU" sz="2000" dirty="0">
                <a:latin typeface="+mj-lt"/>
              </a:rPr>
              <a:t>kizárólag e személyzeti szabályzat rendelkezéseinek megfelelően, a megüresedett beosztások betöltése céljából kerülhet sor.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intézményekben megüresedő beosztásokról </a:t>
            </a:r>
            <a:r>
              <a:rPr lang="hu-HU" sz="2000" b="1" dirty="0">
                <a:latin typeface="+mj-lt"/>
              </a:rPr>
              <a:t>értesíteni kell az adott intézmény személyzetét</a:t>
            </a:r>
            <a:r>
              <a:rPr lang="hu-HU" sz="2000" dirty="0">
                <a:latin typeface="+mj-lt"/>
              </a:rPr>
              <a:t>, mihelyt a kinevezésre jogosult hatóság úgy dönt, hogy az üresedést be kell tölteni.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Ha </a:t>
            </a:r>
            <a:r>
              <a:rPr lang="hu-HU" sz="2000" dirty="0">
                <a:latin typeface="+mj-lt"/>
              </a:rPr>
              <a:t>az üresedés nem tölthető be áthelyezés, előléptetés, vagy belső versenyvizsga útján, a megüresedett beosztásról értesíteni kell a három Európai Közösség személyzetét</a:t>
            </a:r>
            <a:r>
              <a:rPr lang="hu-HU" sz="2000" dirty="0" smtClean="0">
                <a:latin typeface="+mj-lt"/>
              </a:rPr>
              <a:t>. (4. cikk)</a:t>
            </a:r>
            <a:endParaRPr lang="hu-HU" sz="2000" b="1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92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7816" y="0"/>
            <a:ext cx="7772400" cy="1470025"/>
          </a:xfrm>
        </p:spPr>
        <p:txBody>
          <a:bodyPr/>
          <a:lstStyle/>
          <a:p>
            <a:r>
              <a:rPr lang="hu-HU" sz="3600" b="1" dirty="0"/>
              <a:t>A jogviszony létrejötte, besorolás és a jogviszony megszűnése</a:t>
            </a:r>
            <a:endParaRPr lang="hu-HU" sz="3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395536" y="1988840"/>
            <a:ext cx="82766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felvétel során arra kell törekedni, hogy az </a:t>
            </a:r>
            <a:r>
              <a:rPr lang="hu-HU" sz="2000" b="1" dirty="0">
                <a:latin typeface="+mj-lt"/>
              </a:rPr>
              <a:t>intézmények részére olyan tisztviselők munkáját biztosítsák</a:t>
            </a:r>
            <a:r>
              <a:rPr lang="hu-HU" sz="2000" dirty="0">
                <a:latin typeface="+mj-lt"/>
              </a:rPr>
              <a:t>, akik megfelelnek </a:t>
            </a:r>
            <a:r>
              <a:rPr lang="hu-HU" sz="2000" b="1" dirty="0">
                <a:latin typeface="+mj-lt"/>
              </a:rPr>
              <a:t>az alkalmasság</a:t>
            </a:r>
            <a:r>
              <a:rPr lang="hu-HU" sz="2000" dirty="0">
                <a:latin typeface="+mj-lt"/>
              </a:rPr>
              <a:t>, a </a:t>
            </a:r>
            <a:r>
              <a:rPr lang="hu-HU" sz="2000" b="1" dirty="0">
                <a:latin typeface="+mj-lt"/>
              </a:rPr>
              <a:t>teljesítmény</a:t>
            </a:r>
            <a:r>
              <a:rPr lang="hu-HU" sz="2000" dirty="0">
                <a:latin typeface="+mj-lt"/>
              </a:rPr>
              <a:t> és a </a:t>
            </a:r>
            <a:r>
              <a:rPr lang="hu-HU" sz="2000" b="1" dirty="0">
                <a:latin typeface="+mj-lt"/>
              </a:rPr>
              <a:t>tisztesség legmagasabb követelményeinek</a:t>
            </a:r>
            <a:r>
              <a:rPr lang="hu-HU" sz="2000" dirty="0">
                <a:latin typeface="+mj-lt"/>
              </a:rPr>
              <a:t>, és akiket a Közösségek </a:t>
            </a:r>
            <a:r>
              <a:rPr lang="hu-HU" sz="2000" b="1" dirty="0">
                <a:latin typeface="+mj-lt"/>
              </a:rPr>
              <a:t>tagállamainak állampolgárai közül a lehető legszélesebb földrajzi alapon toboroztak</a:t>
            </a:r>
            <a:r>
              <a:rPr lang="hu-HU" sz="2000" dirty="0">
                <a:latin typeface="+mj-lt"/>
              </a:rPr>
              <a:t>. (27. cikk)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tisztviselőket faji, politikai, világnézeti vagy vallási meggyőződésen, nemen vagy nemi irányultságon alapuló megkülönböztetés, valamint családi állapotukra vagy helyzetükre való tekintet </a:t>
            </a:r>
            <a:r>
              <a:rPr lang="hu-HU" sz="2000" b="1" dirty="0">
                <a:latin typeface="+mj-lt"/>
              </a:rPr>
              <a:t>nélkül kell kiválasztani</a:t>
            </a:r>
            <a:r>
              <a:rPr lang="hu-HU" sz="2000" dirty="0" smtClean="0">
                <a:latin typeface="+mj-lt"/>
              </a:rPr>
              <a:t>. (27. cikk)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66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7816" y="0"/>
            <a:ext cx="7772400" cy="1470025"/>
          </a:xfrm>
        </p:spPr>
        <p:txBody>
          <a:bodyPr/>
          <a:lstStyle/>
          <a:p>
            <a:r>
              <a:rPr lang="hu-HU" sz="3600" b="1" dirty="0"/>
              <a:t>A jogviszony létrejötte, besorolás és a jogviszony megszűnése</a:t>
            </a:r>
            <a:endParaRPr lang="hu-HU" sz="3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9651261"/>
              </p:ext>
            </p:extLst>
          </p:nvPr>
        </p:nvGraphicFramePr>
        <p:xfrm>
          <a:off x="179512" y="1412776"/>
          <a:ext cx="89644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7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7816" y="0"/>
            <a:ext cx="7772400" cy="1470025"/>
          </a:xfrm>
        </p:spPr>
        <p:txBody>
          <a:bodyPr/>
          <a:lstStyle/>
          <a:p>
            <a:r>
              <a:rPr lang="hu-HU" sz="3600" b="1" dirty="0"/>
              <a:t>A jogviszony létrejötte, besorolás és a jogviszony megszűnése</a:t>
            </a:r>
            <a:endParaRPr lang="hu-HU" sz="3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323528" y="1556792"/>
            <a:ext cx="86409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000" b="1" dirty="0">
                <a:latin typeface="+mj-lt"/>
              </a:rPr>
              <a:t>Egy tisztviselő kizárólag az alábbi feltételekkel nevezhető </a:t>
            </a:r>
            <a:r>
              <a:rPr lang="hu-HU" sz="2000" b="1" dirty="0" smtClean="0">
                <a:latin typeface="+mj-lt"/>
              </a:rPr>
              <a:t>ki </a:t>
            </a:r>
            <a:r>
              <a:rPr lang="hu-HU" sz="2000" dirty="0" smtClean="0">
                <a:latin typeface="+mj-lt"/>
              </a:rPr>
              <a:t>a 28. cikk alapján: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Közösségek tagállamai egyikének állampolgára </a:t>
            </a:r>
            <a:r>
              <a:rPr lang="hu-HU" sz="2000" dirty="0">
                <a:latin typeface="+mj-lt"/>
              </a:rPr>
              <a:t>– kivéve ha a kinevezésre jogosult hatóság ez alól kivételt engedélyez – és állampolgári jogai maradéktalanul megilletik; </a:t>
            </a:r>
            <a:endParaRPr lang="hu-HU" sz="2000" dirty="0" smtClean="0">
              <a:latin typeface="+mj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katonai szolgálatra vonatkozó jogszabályokban</a:t>
            </a:r>
            <a:r>
              <a:rPr lang="hu-HU" sz="2000" dirty="0">
                <a:latin typeface="+mj-lt"/>
              </a:rPr>
              <a:t> rá nézve előírt minden kötelezettségnek eleget tett; </a:t>
            </a:r>
            <a:endParaRPr lang="hu-HU" sz="2000" dirty="0" smtClean="0">
              <a:latin typeface="+mj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megfelel </a:t>
            </a:r>
            <a:r>
              <a:rPr lang="hu-HU" sz="2000" dirty="0">
                <a:latin typeface="+mj-lt"/>
              </a:rPr>
              <a:t>a feladatainak ellátásához szükséges </a:t>
            </a:r>
            <a:r>
              <a:rPr lang="hu-HU" sz="2000" b="1" dirty="0">
                <a:latin typeface="+mj-lt"/>
              </a:rPr>
              <a:t>erkölcsi követelményeknek</a:t>
            </a:r>
            <a:r>
              <a:rPr lang="hu-HU" sz="2000" dirty="0">
                <a:latin typeface="+mj-lt"/>
              </a:rPr>
              <a:t>; </a:t>
            </a:r>
            <a:endParaRPr lang="hu-HU" sz="2000" dirty="0" smtClean="0">
              <a:latin typeface="+mj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megfelelt </a:t>
            </a:r>
            <a:r>
              <a:rPr lang="hu-HU" sz="2000" dirty="0">
                <a:latin typeface="+mj-lt"/>
              </a:rPr>
              <a:t>egy, a III. melléklet rendelkezéseinek megfelelő vagy képesítéseken vagy vizsgákon, vagy mind képesítéseken mind vizsgákon alapuló </a:t>
            </a:r>
            <a:r>
              <a:rPr lang="hu-HU" sz="2000" b="1" dirty="0">
                <a:latin typeface="+mj-lt"/>
              </a:rPr>
              <a:t>versenyvizsga feltételeinek</a:t>
            </a:r>
            <a:r>
              <a:rPr lang="hu-HU" sz="2000" dirty="0">
                <a:latin typeface="+mj-lt"/>
              </a:rPr>
              <a:t>; </a:t>
            </a:r>
            <a:endParaRPr lang="hu-HU" sz="2000" dirty="0" smtClean="0">
              <a:latin typeface="+mj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fizikailag </a:t>
            </a:r>
            <a:r>
              <a:rPr lang="hu-HU" sz="2000" b="1" dirty="0">
                <a:latin typeface="+mj-lt"/>
              </a:rPr>
              <a:t>alkalmas </a:t>
            </a:r>
            <a:r>
              <a:rPr lang="hu-HU" sz="2000" dirty="0">
                <a:latin typeface="+mj-lt"/>
              </a:rPr>
              <a:t>feladatainak ellátására; és </a:t>
            </a:r>
            <a:endParaRPr lang="hu-HU" sz="2000" dirty="0" smtClean="0">
              <a:latin typeface="+mj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tanúbizonyságot </a:t>
            </a:r>
            <a:r>
              <a:rPr lang="hu-HU" sz="2000" dirty="0">
                <a:latin typeface="+mj-lt"/>
              </a:rPr>
              <a:t>tesz a </a:t>
            </a:r>
            <a:r>
              <a:rPr lang="hu-HU" sz="2000" b="1" dirty="0">
                <a:latin typeface="+mj-lt"/>
              </a:rPr>
              <a:t>Közösségek egyik hivatalos nyelvének alapos ismeretéről</a:t>
            </a:r>
            <a:r>
              <a:rPr lang="hu-HU" sz="2000" dirty="0">
                <a:latin typeface="+mj-lt"/>
              </a:rPr>
              <a:t> és </a:t>
            </a:r>
            <a:r>
              <a:rPr lang="hu-HU" sz="2000" b="1" dirty="0">
                <a:latin typeface="+mj-lt"/>
              </a:rPr>
              <a:t>egy további hivatalos nyelvének </a:t>
            </a:r>
            <a:r>
              <a:rPr lang="hu-HU" sz="2000" dirty="0">
                <a:latin typeface="+mj-lt"/>
              </a:rPr>
              <a:t>a feladatainak ellátásához szükséges szintű ismeretéről.</a:t>
            </a:r>
          </a:p>
        </p:txBody>
      </p:sp>
    </p:spTree>
    <p:extLst>
      <p:ext uri="{BB962C8B-B14F-4D97-AF65-F5344CB8AC3E}">
        <p14:creationId xmlns:p14="http://schemas.microsoft.com/office/powerpoint/2010/main" val="32567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7816" y="0"/>
            <a:ext cx="7772400" cy="1470025"/>
          </a:xfrm>
        </p:spPr>
        <p:txBody>
          <a:bodyPr/>
          <a:lstStyle/>
          <a:p>
            <a:r>
              <a:rPr lang="hu-HU" sz="3600" b="1" dirty="0"/>
              <a:t>A jogviszony létrejötte, besorolás és a jogviszony megszűnése</a:t>
            </a:r>
            <a:endParaRPr lang="hu-HU" sz="3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67544" y="1772816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000" dirty="0">
                <a:latin typeface="+mj-lt"/>
              </a:rPr>
              <a:t>Mielőtt egy intézmény egy üres beosztását betöltené, a kinevezésre jogosult </a:t>
            </a:r>
            <a:r>
              <a:rPr lang="hu-HU" sz="2000" b="1" dirty="0">
                <a:latin typeface="+mj-lt"/>
              </a:rPr>
              <a:t>hatóság </a:t>
            </a:r>
            <a:r>
              <a:rPr lang="hu-HU" sz="2000" b="1" dirty="0" smtClean="0">
                <a:latin typeface="+mj-lt"/>
              </a:rPr>
              <a:t>mérlegeli </a:t>
            </a:r>
            <a:r>
              <a:rPr lang="hu-HU" sz="2000" dirty="0">
                <a:latin typeface="+mj-lt"/>
              </a:rPr>
              <a:t>(29. cikk</a:t>
            </a:r>
            <a:r>
              <a:rPr lang="hu-HU" sz="2000" dirty="0" smtClean="0">
                <a:latin typeface="+mj-lt"/>
              </a:rPr>
              <a:t>), </a:t>
            </a:r>
            <a:r>
              <a:rPr lang="hu-HU" sz="2000" dirty="0">
                <a:latin typeface="+mj-lt"/>
              </a:rPr>
              <a:t>hogy: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beosztás betölthető-e előléptetéssel, vagy az intézmények közötti áthelyezéssel; </a:t>
            </a:r>
            <a:endParaRPr lang="hu-HU" sz="2000" dirty="0" smtClean="0">
              <a:latin typeface="+mj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tartsanak-e </a:t>
            </a:r>
            <a:r>
              <a:rPr lang="hu-HU" sz="2000" dirty="0">
                <a:latin typeface="+mj-lt"/>
              </a:rPr>
              <a:t>az intézményen belüli versenyvizsgát; </a:t>
            </a:r>
            <a:endParaRPr lang="hu-HU" sz="2000" dirty="0" smtClean="0">
              <a:latin typeface="+mj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milyen </a:t>
            </a:r>
            <a:r>
              <a:rPr lang="hu-HU" sz="2000" dirty="0">
                <a:latin typeface="+mj-lt"/>
              </a:rPr>
              <a:t>áthelyezésre vonatkozó kérelmeket nyújtottak be a három Közösség többi intézményének tisztviselői</a:t>
            </a:r>
            <a:r>
              <a:rPr lang="hu-HU" sz="2000" dirty="0" smtClean="0">
                <a:latin typeface="+mj-lt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hu-HU" sz="2000" dirty="0" smtClean="0">
                <a:latin typeface="+mj-lt"/>
              </a:rPr>
              <a:t>és </a:t>
            </a:r>
            <a:r>
              <a:rPr lang="hu-HU" sz="2000" dirty="0">
                <a:latin typeface="+mj-lt"/>
              </a:rPr>
              <a:t>ezután követi a vagy képesítéseken vagy vizsgákon, vagy mind képesítéseken mind vizsgákon alapuló versenyvizsgára vonatkozó eljárást</a:t>
            </a:r>
            <a:r>
              <a:rPr lang="hu-HU" sz="2000" dirty="0" smtClean="0">
                <a:latin typeface="+mj-lt"/>
              </a:rPr>
              <a:t>. 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73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7816" y="0"/>
            <a:ext cx="7772400" cy="1470025"/>
          </a:xfrm>
        </p:spPr>
        <p:txBody>
          <a:bodyPr/>
          <a:lstStyle/>
          <a:p>
            <a:r>
              <a:rPr lang="hu-HU" sz="3600" b="1" dirty="0"/>
              <a:t>A jogviszony létrejötte, besorolás és a jogviszony megszűnése</a:t>
            </a:r>
            <a:endParaRPr lang="hu-HU" sz="3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67544" y="1556792"/>
            <a:ext cx="828092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000" dirty="0" smtClean="0">
                <a:latin typeface="+mj-lt"/>
              </a:rPr>
              <a:t>A létszámtervezés </a:t>
            </a:r>
            <a:r>
              <a:rPr lang="hu-HU" sz="2000" dirty="0">
                <a:latin typeface="+mj-lt"/>
              </a:rPr>
              <a:t>és az áthelyezés szempontjából meghatározó jelentőséggel </a:t>
            </a:r>
            <a:r>
              <a:rPr lang="hu-HU" sz="2000" dirty="0" smtClean="0">
                <a:latin typeface="+mj-lt"/>
              </a:rPr>
              <a:t>bír a </a:t>
            </a:r>
            <a:r>
              <a:rPr lang="hu-HU" sz="2000" b="1" dirty="0">
                <a:latin typeface="+mj-lt"/>
              </a:rPr>
              <a:t>besorolási rendszer</a:t>
            </a:r>
            <a:r>
              <a:rPr lang="hu-HU" sz="2000" dirty="0">
                <a:latin typeface="+mj-lt"/>
              </a:rPr>
              <a:t>. </a:t>
            </a:r>
            <a:endParaRPr lang="hu-HU" sz="2000" dirty="0" smtClean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említett rendszer </a:t>
            </a:r>
            <a:r>
              <a:rPr lang="hu-HU" sz="2000" b="1" dirty="0">
                <a:latin typeface="+mj-lt"/>
              </a:rPr>
              <a:t>három besorolási csoportot </a:t>
            </a:r>
            <a:r>
              <a:rPr lang="hu-HU" sz="2000" dirty="0">
                <a:latin typeface="+mj-lt"/>
              </a:rPr>
              <a:t>és azon belül </a:t>
            </a:r>
            <a:r>
              <a:rPr lang="hu-HU" sz="2000" b="1" dirty="0" smtClean="0">
                <a:latin typeface="+mj-lt"/>
              </a:rPr>
              <a:t>több besorolási </a:t>
            </a:r>
            <a:r>
              <a:rPr lang="hu-HU" sz="2000" b="1" dirty="0">
                <a:latin typeface="+mj-lt"/>
              </a:rPr>
              <a:t>fokozatot foglal magában</a:t>
            </a:r>
            <a:r>
              <a:rPr lang="hu-HU" sz="2000" dirty="0" smtClean="0">
                <a:latin typeface="+mj-lt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hu-HU" sz="2000" b="1" dirty="0">
                <a:latin typeface="+mj-lt"/>
              </a:rPr>
              <a:t>Az állandó munkaerő </a:t>
            </a:r>
            <a:r>
              <a:rPr lang="hu-HU" sz="2000" b="1" dirty="0" err="1">
                <a:latin typeface="+mj-lt"/>
              </a:rPr>
              <a:t>AD-besorolású</a:t>
            </a:r>
            <a:r>
              <a:rPr lang="hu-HU" sz="2000" b="1" dirty="0">
                <a:latin typeface="+mj-lt"/>
              </a:rPr>
              <a:t> és </a:t>
            </a:r>
            <a:r>
              <a:rPr lang="hu-HU" sz="2000" b="1" dirty="0" err="1">
                <a:latin typeface="+mj-lt"/>
              </a:rPr>
              <a:t>AST-besorolású</a:t>
            </a:r>
            <a:r>
              <a:rPr lang="hu-HU" sz="2000" b="1" dirty="0">
                <a:latin typeface="+mj-lt"/>
              </a:rPr>
              <a:t> tisztviselőkből áll</a:t>
            </a:r>
            <a:r>
              <a:rPr lang="hu-HU" sz="2000" dirty="0">
                <a:latin typeface="+mj-lt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hu-HU" sz="2000" b="1" dirty="0" smtClean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hu-HU" sz="2000" b="1" dirty="0" err="1" smtClean="0">
                <a:latin typeface="+mj-lt"/>
              </a:rPr>
              <a:t>AD-besorolású</a:t>
            </a:r>
            <a:r>
              <a:rPr lang="hu-HU" sz="2000" b="1" dirty="0" smtClean="0">
                <a:latin typeface="+mj-lt"/>
              </a:rPr>
              <a:t> </a:t>
            </a:r>
            <a:r>
              <a:rPr lang="hu-HU" sz="2000" b="1" dirty="0">
                <a:latin typeface="+mj-lt"/>
              </a:rPr>
              <a:t>tisztviselők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</a:t>
            </a:r>
            <a:r>
              <a:rPr lang="hu-HU" sz="2000" dirty="0" err="1">
                <a:latin typeface="+mj-lt"/>
              </a:rPr>
              <a:t>AD-besorolású</a:t>
            </a:r>
            <a:r>
              <a:rPr lang="hu-HU" sz="2000" dirty="0">
                <a:latin typeface="+mj-lt"/>
              </a:rPr>
              <a:t> tisztviselők </a:t>
            </a:r>
            <a:r>
              <a:rPr lang="hu-HU" sz="2000" dirty="0" smtClean="0">
                <a:latin typeface="+mj-lt"/>
              </a:rPr>
              <a:t>(</a:t>
            </a:r>
            <a:r>
              <a:rPr lang="hu-HU" sz="2000" dirty="0">
                <a:latin typeface="+mj-lt"/>
              </a:rPr>
              <a:t>vezetői, elemzői, tanácsadói, nyelvi, </a:t>
            </a:r>
            <a:r>
              <a:rPr lang="hu-HU" sz="2000" dirty="0" smtClean="0">
                <a:latin typeface="+mj-lt"/>
              </a:rPr>
              <a:t>tudományos feladatok) általában </a:t>
            </a:r>
            <a:r>
              <a:rPr lang="hu-HU" sz="2000" dirty="0">
                <a:latin typeface="+mj-lt"/>
              </a:rPr>
              <a:t>a szakpolitika-tervezésben és az uniós jog végrehajtásának nyomon követésében vesznek részt, elemzési, illetve tanácsadói feladatokat látnak el.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+mj-lt"/>
              </a:rPr>
              <a:t>AD-versenyvizsgákra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rendszerint (legalább) hároméves felsőoktatási képzésben szerzett diplomával lehet jelentkezni.</a:t>
            </a:r>
          </a:p>
          <a:p>
            <a:pPr algn="just">
              <a:spcAft>
                <a:spcPts val="600"/>
              </a:spcAft>
            </a:pP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50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93056" y="0"/>
            <a:ext cx="7772400" cy="1470025"/>
          </a:xfrm>
        </p:spPr>
        <p:txBody>
          <a:bodyPr/>
          <a:lstStyle/>
          <a:p>
            <a:r>
              <a:rPr lang="hu-HU" sz="4000" b="1" dirty="0" smtClean="0"/>
              <a:t>Az uniós tisztviselők és alkalmazottak helyzete</a:t>
            </a:r>
            <a:endParaRPr lang="hu-HU" sz="40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467544" y="1916832"/>
            <a:ext cx="842493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uniós tisztviselők </a:t>
            </a:r>
            <a:r>
              <a:rPr lang="hu-HU" sz="2000" b="1" dirty="0" smtClean="0">
                <a:latin typeface="+mj-lt"/>
              </a:rPr>
              <a:t>száma és szerepe </a:t>
            </a:r>
            <a:r>
              <a:rPr lang="hu-HU" sz="2000" dirty="0" smtClean="0">
                <a:latin typeface="+mj-lt"/>
              </a:rPr>
              <a:t>az</a:t>
            </a:r>
            <a:r>
              <a:rPr lang="hu-HU" sz="2000" dirty="0">
                <a:latin typeface="+mj-lt"/>
              </a:rPr>
              <a:t> integráció </a:t>
            </a:r>
            <a:r>
              <a:rPr lang="hu-HU" sz="2000" dirty="0" err="1">
                <a:latin typeface="+mj-lt"/>
              </a:rPr>
              <a:t>előrehaladtával</a:t>
            </a:r>
            <a:r>
              <a:rPr lang="hu-HU" sz="2000" dirty="0">
                <a:latin typeface="+mj-lt"/>
              </a:rPr>
              <a:t> egyre </a:t>
            </a:r>
            <a:r>
              <a:rPr lang="hu-HU" sz="2000" dirty="0" smtClean="0">
                <a:latin typeface="+mj-lt"/>
              </a:rPr>
              <a:t>fontosabb szerepet töltött be.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átalakulási folyamatnak az okai egyrészt az, hogy </a:t>
            </a:r>
            <a:r>
              <a:rPr lang="hu-HU" sz="2000" dirty="0">
                <a:latin typeface="+mj-lt"/>
              </a:rPr>
              <a:t>az integráció idővel egyre több </a:t>
            </a:r>
            <a:r>
              <a:rPr lang="hu-HU" sz="2000" b="1" dirty="0">
                <a:latin typeface="+mj-lt"/>
              </a:rPr>
              <a:t>szakpolitikai </a:t>
            </a:r>
            <a:r>
              <a:rPr lang="hu-HU" sz="2000" b="1" dirty="0" smtClean="0">
                <a:latin typeface="+mj-lt"/>
              </a:rPr>
              <a:t>terület ölelt fel</a:t>
            </a:r>
            <a:r>
              <a:rPr lang="hu-HU" sz="2000" dirty="0" smtClean="0">
                <a:latin typeface="+mj-lt"/>
              </a:rPr>
              <a:t>, </a:t>
            </a:r>
            <a:r>
              <a:rPr lang="hu-HU" sz="2000" dirty="0">
                <a:latin typeface="+mj-lt"/>
              </a:rPr>
              <a:t>és egyre részletesebb követelményeket fogalmazott meg.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</a:t>
            </a:r>
            <a:r>
              <a:rPr lang="hu-HU" sz="2000" dirty="0" smtClean="0">
                <a:latin typeface="+mj-lt"/>
              </a:rPr>
              <a:t>z Európai </a:t>
            </a:r>
            <a:r>
              <a:rPr lang="hu-HU" sz="2000" dirty="0">
                <a:latin typeface="+mj-lt"/>
              </a:rPr>
              <a:t>Unió munkájában, legfőképpen az uniós jogalkotásban és döntéshozatalban közvetlenül érintettek </a:t>
            </a:r>
            <a:r>
              <a:rPr lang="hu-HU" sz="2000" dirty="0" smtClean="0">
                <a:latin typeface="+mj-lt"/>
              </a:rPr>
              <a:t>száma nőtt a legnagyobb mértékben.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Másrészt </a:t>
            </a:r>
            <a:r>
              <a:rPr lang="hu-HU" sz="2000" dirty="0">
                <a:latin typeface="+mj-lt"/>
              </a:rPr>
              <a:t>az utóbbi évtizedek egyértelmű tendenciája, hogy az uniós normák végrehajtását az Európai Unió egyre inkább </a:t>
            </a:r>
            <a:r>
              <a:rPr lang="hu-HU" sz="2000" b="1" dirty="0">
                <a:latin typeface="+mj-lt"/>
              </a:rPr>
              <a:t>saját apparátusával kívánja megvalósítani</a:t>
            </a:r>
            <a:r>
              <a:rPr lang="hu-HU" sz="20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55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7816" y="0"/>
            <a:ext cx="7772400" cy="1470025"/>
          </a:xfrm>
        </p:spPr>
        <p:txBody>
          <a:bodyPr/>
          <a:lstStyle/>
          <a:p>
            <a:r>
              <a:rPr lang="hu-HU" sz="3600" b="1" dirty="0"/>
              <a:t>A jogviszony létrejötte, besorolás és a jogviszony megszűnése</a:t>
            </a:r>
            <a:endParaRPr lang="hu-HU" sz="36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323528" y="1628800"/>
            <a:ext cx="86930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000" b="1" dirty="0" err="1" smtClean="0">
                <a:latin typeface="+mj-lt"/>
              </a:rPr>
              <a:t>AST-besorolású</a:t>
            </a:r>
            <a:r>
              <a:rPr lang="hu-HU" sz="2000" b="1" dirty="0" smtClean="0">
                <a:latin typeface="+mj-lt"/>
              </a:rPr>
              <a:t> </a:t>
            </a:r>
            <a:r>
              <a:rPr lang="hu-HU" sz="2000" b="1" dirty="0">
                <a:latin typeface="+mj-lt"/>
              </a:rPr>
              <a:t>tisztviselők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</a:t>
            </a:r>
            <a:r>
              <a:rPr lang="hu-HU" sz="2000" dirty="0" err="1">
                <a:latin typeface="+mj-lt"/>
              </a:rPr>
              <a:t>AST-besorolású</a:t>
            </a:r>
            <a:r>
              <a:rPr lang="hu-HU" sz="2000" dirty="0">
                <a:latin typeface="+mj-lt"/>
              </a:rPr>
              <a:t> tisztviselők általában támogató jellegű feladatokat látnak el, és fontos szerepet játszanak az intézmények belső irányításában.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+mj-lt"/>
              </a:rPr>
              <a:t>AST-versenyvizsgákra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rendszerint (legalább) középiskolai végzettséggel lehet jelentkezni.</a:t>
            </a:r>
          </a:p>
          <a:p>
            <a:pPr algn="just">
              <a:spcAft>
                <a:spcPts val="600"/>
              </a:spcAft>
            </a:pPr>
            <a:endParaRPr lang="hu-HU" sz="2000" dirty="0" smtClean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hu-HU" sz="2000" dirty="0" smtClean="0">
                <a:latin typeface="+mj-lt"/>
              </a:rPr>
              <a:t>A titkárok </a:t>
            </a:r>
            <a:r>
              <a:rPr lang="hu-HU" sz="2000" dirty="0">
                <a:latin typeface="+mj-lt"/>
              </a:rPr>
              <a:t>és irodai alkalmazottak „AST/SC” besorolási csoportja (irodai és </a:t>
            </a:r>
            <a:r>
              <a:rPr lang="hu-HU" sz="2000" dirty="0" smtClean="0">
                <a:latin typeface="+mj-lt"/>
              </a:rPr>
              <a:t>titkári feladatoknak </a:t>
            </a:r>
            <a:r>
              <a:rPr lang="hu-HU" sz="2000" dirty="0">
                <a:latin typeface="+mj-lt"/>
              </a:rPr>
              <a:t>felelnek meg)</a:t>
            </a:r>
          </a:p>
        </p:txBody>
      </p:sp>
    </p:spTree>
    <p:extLst>
      <p:ext uri="{BB962C8B-B14F-4D97-AF65-F5344CB8AC3E}">
        <p14:creationId xmlns:p14="http://schemas.microsoft.com/office/powerpoint/2010/main" val="12878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7816" y="0"/>
            <a:ext cx="7772400" cy="1470025"/>
          </a:xfrm>
        </p:spPr>
        <p:txBody>
          <a:bodyPr/>
          <a:lstStyle/>
          <a:p>
            <a:r>
              <a:rPr lang="hu-HU" sz="3200" b="1" dirty="0"/>
              <a:t>A tisztviselők </a:t>
            </a:r>
            <a:r>
              <a:rPr lang="hu-HU" sz="3200" b="1" dirty="0" smtClean="0"/>
              <a:t>javadalmazása (66. cikk)</a:t>
            </a:r>
            <a:endParaRPr lang="hu-H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2" t="19017" r="28911" b="13503"/>
          <a:stretch/>
        </p:blipFill>
        <p:spPr bwMode="auto">
          <a:xfrm>
            <a:off x="1408782" y="1318082"/>
            <a:ext cx="6480720" cy="553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3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7816" y="0"/>
            <a:ext cx="7772400" cy="1470025"/>
          </a:xfrm>
        </p:spPr>
        <p:txBody>
          <a:bodyPr/>
          <a:lstStyle/>
          <a:p>
            <a:r>
              <a:rPr lang="hu-HU" sz="3200" b="1" dirty="0"/>
              <a:t>Értékelések, magasabb fizetési fokozatba lépés és előléptetés</a:t>
            </a:r>
          </a:p>
        </p:txBody>
      </p:sp>
      <p:sp>
        <p:nvSpPr>
          <p:cNvPr id="2" name="Téglalap 1"/>
          <p:cNvSpPr/>
          <p:nvPr/>
        </p:nvSpPr>
        <p:spPr>
          <a:xfrm>
            <a:off x="251520" y="1582341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A tisztviselők alkalmasságáról, teljesítményéről és feladataik teljesítése során tanúsított magatartásáról </a:t>
            </a:r>
            <a:r>
              <a:rPr lang="hu-HU" sz="2000" dirty="0">
                <a:latin typeface="+mj-lt"/>
              </a:rPr>
              <a:t>– az </a:t>
            </a:r>
            <a:r>
              <a:rPr lang="hu-HU" sz="2000" dirty="0" smtClean="0">
                <a:latin typeface="+mj-lt"/>
              </a:rPr>
              <a:t>A1 </a:t>
            </a:r>
            <a:r>
              <a:rPr lang="hu-HU" sz="2000" dirty="0">
                <a:latin typeface="+mj-lt"/>
              </a:rPr>
              <a:t>és </a:t>
            </a:r>
            <a:r>
              <a:rPr lang="hu-HU" sz="2000" dirty="0" smtClean="0">
                <a:latin typeface="+mj-lt"/>
              </a:rPr>
              <a:t>A2 </a:t>
            </a:r>
            <a:r>
              <a:rPr lang="hu-HU" sz="2000" dirty="0">
                <a:latin typeface="+mj-lt"/>
              </a:rPr>
              <a:t>besorolási fokozatba tartozók kivételével – rendszeresen, de legalább minden második évben egyszer </a:t>
            </a:r>
            <a:r>
              <a:rPr lang="hu-HU" sz="2000" dirty="0" smtClean="0">
                <a:latin typeface="+mj-lt"/>
              </a:rPr>
              <a:t>értékelést </a:t>
            </a:r>
            <a:r>
              <a:rPr lang="hu-HU" sz="2000" dirty="0">
                <a:latin typeface="+mj-lt"/>
              </a:rPr>
              <a:t>kell készíteni</a:t>
            </a:r>
            <a:r>
              <a:rPr lang="hu-HU" sz="2000" dirty="0" smtClean="0">
                <a:latin typeface="+mj-lt"/>
              </a:rPr>
              <a:t>. (43. cikk)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értékelést közölni kell a tisztviselővel</a:t>
            </a:r>
            <a:r>
              <a:rPr lang="hu-HU" sz="2000" dirty="0">
                <a:latin typeface="+mj-lt"/>
              </a:rPr>
              <a:t>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tisztviselőnek jogában áll az értékeléssel kapcsolatban bármilyen, általa fontosnak tartott </a:t>
            </a:r>
            <a:r>
              <a:rPr lang="hu-HU" sz="2000" b="1" dirty="0">
                <a:latin typeface="+mj-lt"/>
              </a:rPr>
              <a:t>észrevételt tenni</a:t>
            </a:r>
            <a:r>
              <a:rPr lang="hu-HU" sz="2000" dirty="0" smtClean="0">
                <a:latin typeface="+mj-lt"/>
              </a:rPr>
              <a:t>. (43. cikk)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a tisztviselő, aki </a:t>
            </a:r>
            <a:r>
              <a:rPr lang="hu-HU" sz="2000" b="1" dirty="0">
                <a:latin typeface="+mj-lt"/>
              </a:rPr>
              <a:t>két évig </a:t>
            </a:r>
            <a:r>
              <a:rPr lang="hu-HU" sz="2000" dirty="0">
                <a:latin typeface="+mj-lt"/>
              </a:rPr>
              <a:t>a besorolási fokozatának valamely fizetési fokozatában volt, </a:t>
            </a:r>
            <a:r>
              <a:rPr lang="hu-HU" sz="2000" b="1" dirty="0">
                <a:latin typeface="+mj-lt"/>
              </a:rPr>
              <a:t>automatikusan azon besorolási fokozat következő fizetési fokozatába </a:t>
            </a:r>
            <a:r>
              <a:rPr lang="hu-HU" sz="2000" b="1" dirty="0" smtClean="0">
                <a:latin typeface="+mj-lt"/>
              </a:rPr>
              <a:t>lép</a:t>
            </a:r>
            <a:r>
              <a:rPr lang="hu-HU" sz="2000" dirty="0" smtClean="0">
                <a:latin typeface="+mj-lt"/>
              </a:rPr>
              <a:t>. (44. cikk)</a:t>
            </a:r>
            <a:endParaRPr lang="hu-HU" sz="2000" dirty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Az előléptetés kizárólag olyan tisztviselők közüli választással törtéhet</a:t>
            </a:r>
            <a:r>
              <a:rPr lang="hu-HU" sz="2000" dirty="0">
                <a:latin typeface="+mj-lt"/>
              </a:rPr>
              <a:t>, akik besorolási fokozatukban </a:t>
            </a:r>
            <a:r>
              <a:rPr lang="hu-HU" sz="2000" b="1" dirty="0">
                <a:latin typeface="+mj-lt"/>
              </a:rPr>
              <a:t>egy minimális időszakot letöltöttek</a:t>
            </a:r>
            <a:r>
              <a:rPr lang="hu-HU" sz="2000" dirty="0">
                <a:latin typeface="+mj-lt"/>
              </a:rPr>
              <a:t>, az előléptetésre alkalmas tisztviselők érdemeinek összehasonlítása és a róluk szóló értékelések figyelembevétele után</a:t>
            </a:r>
            <a:r>
              <a:rPr lang="hu-HU" sz="2000" dirty="0" smtClean="0">
                <a:latin typeface="+mj-lt"/>
              </a:rPr>
              <a:t>. (45. cikk)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3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7816" y="0"/>
            <a:ext cx="7772400" cy="1470025"/>
          </a:xfrm>
        </p:spPr>
        <p:txBody>
          <a:bodyPr/>
          <a:lstStyle/>
          <a:p>
            <a:r>
              <a:rPr lang="hu-HU" sz="3600" b="1" dirty="0"/>
              <a:t>A jogviszony létrejötte, besorolás és a jogviszony megszűnése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395536" y="155679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A Közszolgálati Statútum szerint a szolgálati jogviszony az alábbi </a:t>
            </a:r>
            <a:r>
              <a:rPr lang="hu-HU" sz="2000" b="1" dirty="0" smtClean="0">
                <a:latin typeface="+mj-lt"/>
              </a:rPr>
              <a:t>esetekben szűnik meg </a:t>
            </a:r>
            <a:r>
              <a:rPr lang="hu-HU" sz="2000" dirty="0">
                <a:latin typeface="+mj-lt"/>
              </a:rPr>
              <a:t>(47. cikk</a:t>
            </a:r>
            <a:r>
              <a:rPr lang="hu-HU" sz="2000" dirty="0" smtClean="0">
                <a:latin typeface="+mj-lt"/>
              </a:rPr>
              <a:t>):</a:t>
            </a:r>
            <a:endParaRPr lang="hu-HU" sz="2000" dirty="0">
              <a:latin typeface="+mj-lt"/>
            </a:endParaRPr>
          </a:p>
          <a:p>
            <a:pPr marL="436562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lemondás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(formailag címzett írásbeli nyilatkozat benyújtása a kinevezésre </a:t>
            </a:r>
            <a:r>
              <a:rPr lang="hu-HU" sz="2000" dirty="0" smtClean="0">
                <a:latin typeface="+mj-lt"/>
              </a:rPr>
              <a:t>jogosult hatóság </a:t>
            </a:r>
            <a:r>
              <a:rPr lang="hu-HU" sz="2000" dirty="0">
                <a:latin typeface="+mj-lt"/>
              </a:rPr>
              <a:t>számára);</a:t>
            </a:r>
          </a:p>
          <a:p>
            <a:pPr marL="436562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kötelező </a:t>
            </a:r>
            <a:r>
              <a:rPr lang="hu-HU" sz="2000" b="1" dirty="0">
                <a:latin typeface="+mj-lt"/>
              </a:rPr>
              <a:t>lemondás </a:t>
            </a:r>
            <a:r>
              <a:rPr lang="hu-HU" sz="2000" dirty="0">
                <a:latin typeface="+mj-lt"/>
              </a:rPr>
              <a:t>(a Közszolgálati Statútumban meghatározott esetekben </a:t>
            </a:r>
            <a:r>
              <a:rPr lang="hu-HU" sz="2000" dirty="0" smtClean="0">
                <a:latin typeface="+mj-lt"/>
              </a:rPr>
              <a:t>lehetséges);</a:t>
            </a:r>
          </a:p>
          <a:p>
            <a:pPr marL="436562" indent="-34290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a szolgálat érdekében történő nyugdíjazás </a:t>
            </a:r>
            <a:r>
              <a:rPr lang="hu-HU" sz="2000" dirty="0">
                <a:latin typeface="+mj-lt"/>
              </a:rPr>
              <a:t>(a rangidős tisztviselők esetében </a:t>
            </a:r>
            <a:r>
              <a:rPr lang="hu-HU" sz="2000" dirty="0" smtClean="0">
                <a:latin typeface="+mj-lt"/>
              </a:rPr>
              <a:t>alkalmazható döntése </a:t>
            </a:r>
            <a:r>
              <a:rPr lang="hu-HU" sz="2000" dirty="0">
                <a:latin typeface="+mj-lt"/>
              </a:rPr>
              <a:t>a kinevezésre jogosult hatóságnak, amely nem fegyelmi </a:t>
            </a:r>
            <a:r>
              <a:rPr lang="hu-HU" sz="2000" dirty="0" smtClean="0">
                <a:latin typeface="+mj-lt"/>
              </a:rPr>
              <a:t>intézkedés)</a:t>
            </a:r>
          </a:p>
          <a:p>
            <a:pPr marL="436562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alkalmatlanság </a:t>
            </a:r>
            <a:r>
              <a:rPr lang="hu-HU" sz="2000" b="1" dirty="0">
                <a:latin typeface="+mj-lt"/>
              </a:rPr>
              <a:t>miatti elbocsátás </a:t>
            </a:r>
            <a:r>
              <a:rPr lang="hu-HU" sz="2000" dirty="0">
                <a:latin typeface="+mj-lt"/>
              </a:rPr>
              <a:t>(kinevezésre jogosult hatóság által </a:t>
            </a:r>
            <a:r>
              <a:rPr lang="hu-HU" sz="2000" dirty="0" smtClean="0">
                <a:latin typeface="+mj-lt"/>
              </a:rPr>
              <a:t>megállapított eljárásrendben</a:t>
            </a:r>
            <a:r>
              <a:rPr lang="hu-HU" sz="2000" dirty="0">
                <a:latin typeface="+mj-lt"/>
              </a:rPr>
              <a:t>, ha adott időszak elteltével nem kielégítő a tisztviselő teljesítménye);</a:t>
            </a:r>
          </a:p>
          <a:p>
            <a:pPr marL="436562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beosztásból való eltávolítás </a:t>
            </a:r>
            <a:r>
              <a:rPr lang="hu-HU" sz="2000" dirty="0">
                <a:latin typeface="+mj-lt"/>
              </a:rPr>
              <a:t>(fegyelmi intézkedésként);</a:t>
            </a:r>
          </a:p>
          <a:p>
            <a:pPr marL="436562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nyugdíjazás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(66. életév betöltéséhez vagy előrehozott nyugdíjazási kérelem </a:t>
            </a:r>
            <a:r>
              <a:rPr lang="hu-HU" sz="2000" dirty="0" smtClean="0">
                <a:latin typeface="+mj-lt"/>
              </a:rPr>
              <a:t>benyújtásához kapcsolódik</a:t>
            </a:r>
            <a:r>
              <a:rPr lang="hu-HU" sz="2000" dirty="0">
                <a:latin typeface="+mj-lt"/>
              </a:rPr>
              <a:t>);</a:t>
            </a:r>
          </a:p>
          <a:p>
            <a:pPr marL="436562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halál </a:t>
            </a:r>
            <a:r>
              <a:rPr lang="hu-HU" sz="2000" b="1" dirty="0">
                <a:latin typeface="+mj-lt"/>
              </a:rPr>
              <a:t>következtében</a:t>
            </a:r>
            <a:r>
              <a:rPr lang="hu-HU" sz="2000" dirty="0" smtClean="0">
                <a:latin typeface="+mj-lt"/>
              </a:rPr>
              <a:t>. 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00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71600" y="-99392"/>
            <a:ext cx="7772400" cy="1470025"/>
          </a:xfrm>
        </p:spPr>
        <p:txBody>
          <a:bodyPr/>
          <a:lstStyle/>
          <a:p>
            <a:r>
              <a:rPr lang="hu-HU" sz="4000" b="1" dirty="0" smtClean="0"/>
              <a:t>A tisztviselők jogai és kötelezettségei</a:t>
            </a:r>
            <a:endParaRPr lang="hu-HU" sz="4000" b="1" dirty="0"/>
          </a:p>
        </p:txBody>
      </p:sp>
      <p:sp>
        <p:nvSpPr>
          <p:cNvPr id="2" name="Téglalap 1"/>
          <p:cNvSpPr/>
          <p:nvPr/>
        </p:nvSpPr>
        <p:spPr>
          <a:xfrm>
            <a:off x="395536" y="1340768"/>
            <a:ext cx="849694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000" b="1" dirty="0">
                <a:latin typeface="+mj-lt"/>
              </a:rPr>
              <a:t>Az Európai Unió érdekeinek elsődlegessége, összeférhetetlenségi és </a:t>
            </a:r>
            <a:r>
              <a:rPr lang="hu-HU" sz="2000" b="1" dirty="0" smtClean="0">
                <a:latin typeface="+mj-lt"/>
              </a:rPr>
              <a:t>függetlenségi követelmények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Közszolgálati Statútum előírja, </a:t>
            </a:r>
            <a:r>
              <a:rPr lang="hu-HU" dirty="0">
                <a:latin typeface="+mj-lt"/>
              </a:rPr>
              <a:t>hogy a tisztviselő </a:t>
            </a:r>
            <a:r>
              <a:rPr lang="hu-HU" dirty="0" smtClean="0">
                <a:latin typeface="+mj-lt"/>
              </a:rPr>
              <a:t>feladatainak ellátása </a:t>
            </a:r>
            <a:r>
              <a:rPr lang="hu-HU" dirty="0">
                <a:latin typeface="+mj-lt"/>
              </a:rPr>
              <a:t>során és magatartásának meghatározásakor kizárólag az </a:t>
            </a:r>
            <a:r>
              <a:rPr lang="hu-HU" b="1" dirty="0">
                <a:latin typeface="+mj-lt"/>
              </a:rPr>
              <a:t>Unió </a:t>
            </a:r>
            <a:r>
              <a:rPr lang="hu-HU" b="1" dirty="0" smtClean="0">
                <a:latin typeface="+mj-lt"/>
              </a:rPr>
              <a:t>érdekeit tartja </a:t>
            </a:r>
            <a:r>
              <a:rPr lang="hu-HU" dirty="0">
                <a:latin typeface="+mj-lt"/>
              </a:rPr>
              <a:t>szem </a:t>
            </a:r>
            <a:r>
              <a:rPr lang="hu-HU" dirty="0" smtClean="0">
                <a:latin typeface="+mj-lt"/>
              </a:rPr>
              <a:t>előtt, amelynek alapján a </a:t>
            </a:r>
            <a:r>
              <a:rPr lang="hu-HU" dirty="0">
                <a:latin typeface="+mj-lt"/>
              </a:rPr>
              <a:t>tisztviselő </a:t>
            </a:r>
            <a:r>
              <a:rPr lang="hu-HU" b="1" dirty="0">
                <a:latin typeface="+mj-lt"/>
              </a:rPr>
              <a:t>az intézményen kívül egyetlen </a:t>
            </a:r>
            <a:r>
              <a:rPr lang="hu-HU" b="1" dirty="0" smtClean="0">
                <a:latin typeface="+mj-lt"/>
              </a:rPr>
              <a:t>kormánytól, hatóságtól</a:t>
            </a:r>
            <a:r>
              <a:rPr lang="hu-HU" b="1" dirty="0">
                <a:latin typeface="+mj-lt"/>
              </a:rPr>
              <a:t>, szervezettől vagy személytől sem kérhet vagy fogadhat el </a:t>
            </a:r>
            <a:r>
              <a:rPr lang="hu-HU" b="1" dirty="0" smtClean="0">
                <a:latin typeface="+mj-lt"/>
              </a:rPr>
              <a:t>utasításokat </a:t>
            </a:r>
            <a:r>
              <a:rPr lang="hu-HU" dirty="0" smtClean="0">
                <a:latin typeface="+mj-lt"/>
              </a:rPr>
              <a:t>(11. cikk).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 rábízott feladatokat </a:t>
            </a:r>
            <a:r>
              <a:rPr lang="hu-HU" b="1" dirty="0">
                <a:latin typeface="+mj-lt"/>
              </a:rPr>
              <a:t>tárgyilagosan, pártatlanul és az Unióhoz való </a:t>
            </a:r>
            <a:r>
              <a:rPr lang="hu-HU" b="1" dirty="0" smtClean="0">
                <a:latin typeface="+mj-lt"/>
              </a:rPr>
              <a:t>hűségre vonatkozó kötelezettsége </a:t>
            </a:r>
            <a:r>
              <a:rPr lang="hu-HU" b="1" dirty="0">
                <a:latin typeface="+mj-lt"/>
              </a:rPr>
              <a:t>betartásával </a:t>
            </a:r>
            <a:r>
              <a:rPr lang="hu-HU" dirty="0">
                <a:latin typeface="+mj-lt"/>
              </a:rPr>
              <a:t>végzi</a:t>
            </a:r>
            <a:r>
              <a:rPr lang="hu-HU" dirty="0" smtClean="0">
                <a:latin typeface="+mj-lt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Tartózkodnia kell minden olyan </a:t>
            </a:r>
            <a:r>
              <a:rPr lang="sv-SE" dirty="0" smtClean="0">
                <a:latin typeface="+mj-lt"/>
              </a:rPr>
              <a:t>cselekménytől</a:t>
            </a:r>
            <a:r>
              <a:rPr lang="hu-HU" dirty="0" smtClean="0">
                <a:latin typeface="+mj-lt"/>
              </a:rPr>
              <a:t> és </a:t>
            </a:r>
            <a:r>
              <a:rPr lang="hu-HU" dirty="0">
                <a:latin typeface="+mj-lt"/>
              </a:rPr>
              <a:t>magatartástól, amely </a:t>
            </a:r>
            <a:r>
              <a:rPr lang="hu-HU" b="1" dirty="0">
                <a:latin typeface="+mj-lt"/>
              </a:rPr>
              <a:t>rossz fényt vethet a beosztására</a:t>
            </a:r>
            <a:r>
              <a:rPr lang="hu-HU" dirty="0" smtClean="0">
                <a:latin typeface="+mj-lt"/>
              </a:rPr>
              <a:t>. (12. cikk)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Nem foglalkozhat olyan </a:t>
            </a:r>
            <a:r>
              <a:rPr lang="hu-HU" dirty="0" smtClean="0">
                <a:latin typeface="+mj-lt"/>
              </a:rPr>
              <a:t>üggyel, amelyhez </a:t>
            </a:r>
            <a:r>
              <a:rPr lang="hu-HU" b="1" dirty="0">
                <a:latin typeface="+mj-lt"/>
              </a:rPr>
              <a:t>személyes érdekei </a:t>
            </a:r>
            <a:r>
              <a:rPr lang="hu-HU" dirty="0">
                <a:latin typeface="+mj-lt"/>
              </a:rPr>
              <a:t>(családi vagy üzleti) </a:t>
            </a:r>
            <a:r>
              <a:rPr lang="hu-HU" b="1" dirty="0">
                <a:latin typeface="+mj-lt"/>
              </a:rPr>
              <a:t>fűződnek</a:t>
            </a:r>
            <a:r>
              <a:rPr lang="hu-HU" dirty="0" smtClean="0">
                <a:latin typeface="+mj-lt"/>
              </a:rPr>
              <a:t>. (14. cikk)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Emellett </a:t>
            </a:r>
            <a:r>
              <a:rPr lang="hu-HU" dirty="0">
                <a:latin typeface="+mj-lt"/>
              </a:rPr>
              <a:t>előzetes </a:t>
            </a:r>
            <a:r>
              <a:rPr lang="hu-HU" dirty="0" smtClean="0">
                <a:latin typeface="+mj-lt"/>
              </a:rPr>
              <a:t>bejelentési kötelezettsége </a:t>
            </a:r>
            <a:r>
              <a:rPr lang="hu-HU" dirty="0">
                <a:latin typeface="+mj-lt"/>
              </a:rPr>
              <a:t>áll fenn Unión </a:t>
            </a:r>
            <a:r>
              <a:rPr lang="hu-HU" b="1" dirty="0">
                <a:latin typeface="+mj-lt"/>
              </a:rPr>
              <a:t>„kívüli” </a:t>
            </a:r>
            <a:r>
              <a:rPr lang="hu-HU" b="1" dirty="0" smtClean="0">
                <a:latin typeface="+mj-lt"/>
              </a:rPr>
              <a:t>megbízás elfogadásakor</a:t>
            </a:r>
            <a:r>
              <a:rPr lang="hu-HU" dirty="0">
                <a:latin typeface="+mj-lt"/>
              </a:rPr>
              <a:t>, valamint választással </a:t>
            </a:r>
            <a:r>
              <a:rPr lang="hu-HU" dirty="0" smtClean="0">
                <a:latin typeface="+mj-lt"/>
              </a:rPr>
              <a:t>elnyerhető közhivatalokra </a:t>
            </a:r>
            <a:r>
              <a:rPr lang="hu-HU" dirty="0">
                <a:latin typeface="+mj-lt"/>
              </a:rPr>
              <a:t>való pályázás esetén, amelyek engedélyezéséről a </a:t>
            </a:r>
            <a:r>
              <a:rPr lang="hu-HU" dirty="0" smtClean="0">
                <a:latin typeface="+mj-lt"/>
              </a:rPr>
              <a:t>kinevezésre jogosult </a:t>
            </a:r>
            <a:r>
              <a:rPr lang="hu-HU" dirty="0">
                <a:latin typeface="+mj-lt"/>
              </a:rPr>
              <a:t>hatóság dönt</a:t>
            </a:r>
            <a:r>
              <a:rPr lang="hu-HU" dirty="0" smtClean="0">
                <a:latin typeface="+mj-lt"/>
              </a:rPr>
              <a:t>. (15. cikk)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29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71600" y="-99392"/>
            <a:ext cx="7772400" cy="1470025"/>
          </a:xfrm>
        </p:spPr>
        <p:txBody>
          <a:bodyPr/>
          <a:lstStyle/>
          <a:p>
            <a:r>
              <a:rPr lang="hu-HU" sz="4000" b="1" dirty="0" smtClean="0"/>
              <a:t>A tisztviselők jogai és kötelezettségei</a:t>
            </a:r>
            <a:endParaRPr lang="hu-HU" sz="4000" b="1" dirty="0"/>
          </a:p>
        </p:txBody>
      </p:sp>
      <p:sp>
        <p:nvSpPr>
          <p:cNvPr id="2" name="Téglalap 1"/>
          <p:cNvSpPr/>
          <p:nvPr/>
        </p:nvSpPr>
        <p:spPr>
          <a:xfrm>
            <a:off x="395536" y="1700808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000" b="1" dirty="0">
                <a:latin typeface="+mj-lt"/>
              </a:rPr>
              <a:t>A függetlenségi és összeférhetetlenségi követelmények </a:t>
            </a:r>
            <a:r>
              <a:rPr lang="hu-HU" sz="2000" dirty="0" smtClean="0">
                <a:latin typeface="+mj-lt"/>
              </a:rPr>
              <a:t>vizsgálatára speciális </a:t>
            </a:r>
            <a:r>
              <a:rPr lang="hu-HU" sz="2000" dirty="0">
                <a:latin typeface="+mj-lt"/>
              </a:rPr>
              <a:t>szabályok vonatkoznak annak időbeli vizsgálatát, az érintett személyi kört illetően</a:t>
            </a:r>
            <a:r>
              <a:rPr lang="hu-HU" sz="2000" dirty="0" smtClean="0">
                <a:latin typeface="+mj-lt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Időbeli követelmény: </a:t>
            </a:r>
            <a:r>
              <a:rPr lang="hu-HU" sz="2000" dirty="0">
                <a:latin typeface="+mj-lt"/>
              </a:rPr>
              <a:t>a tisztviselőnek (jelöltnek) már a kinevezés előtt </a:t>
            </a:r>
            <a:r>
              <a:rPr lang="hu-HU" sz="2000" dirty="0" smtClean="0">
                <a:latin typeface="+mj-lt"/>
              </a:rPr>
              <a:t>összeférhetetlenségi vizsgálatnak </a:t>
            </a:r>
            <a:r>
              <a:rPr lang="hu-HU" sz="2000" dirty="0">
                <a:latin typeface="+mj-lt"/>
              </a:rPr>
              <a:t>kell magát alávetnie.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Ha összeférhetetlenség merülne fel </a:t>
            </a:r>
            <a:r>
              <a:rPr lang="hu-HU" sz="2000" dirty="0">
                <a:latin typeface="+mj-lt"/>
              </a:rPr>
              <a:t>a kinevezésre jogosult hatóságot tájékoztatnia kell, amely emiatt </a:t>
            </a:r>
            <a:r>
              <a:rPr lang="hu-HU" sz="2000" dirty="0" smtClean="0">
                <a:latin typeface="+mj-lt"/>
              </a:rPr>
              <a:t>felmentheti a </a:t>
            </a:r>
            <a:r>
              <a:rPr lang="hu-HU" sz="2000" dirty="0">
                <a:latin typeface="+mj-lt"/>
              </a:rPr>
              <a:t>feladatvégzés </a:t>
            </a:r>
            <a:r>
              <a:rPr lang="hu-HU" sz="2000" dirty="0" smtClean="0">
                <a:latin typeface="+mj-lt"/>
              </a:rPr>
              <a:t>alól.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Továbbá üzleti </a:t>
            </a:r>
            <a:r>
              <a:rPr lang="hu-HU" sz="2000" dirty="0">
                <a:latin typeface="+mj-lt"/>
              </a:rPr>
              <a:t>részesedést sem szerezhet, amely aggályos lehet a </a:t>
            </a:r>
            <a:r>
              <a:rPr lang="hu-HU" sz="2000" dirty="0" smtClean="0">
                <a:latin typeface="+mj-lt"/>
              </a:rPr>
              <a:t>fenti követelményeknek </a:t>
            </a:r>
            <a:r>
              <a:rPr lang="hu-HU" sz="2000" dirty="0">
                <a:latin typeface="+mj-lt"/>
              </a:rPr>
              <a:t>megfelelően</a:t>
            </a:r>
            <a:r>
              <a:rPr lang="hu-HU" sz="2000" dirty="0" smtClean="0">
                <a:latin typeface="+mj-lt"/>
              </a:rPr>
              <a:t>. (12. cikk)</a:t>
            </a:r>
            <a:endParaRPr lang="hu-HU" sz="2000" dirty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fenti követelmények </a:t>
            </a:r>
            <a:r>
              <a:rPr lang="hu-HU" sz="2000" b="1" dirty="0">
                <a:latin typeface="+mj-lt"/>
              </a:rPr>
              <a:t>a jogviszony megszűnése után </a:t>
            </a:r>
            <a:r>
              <a:rPr lang="hu-HU" sz="2000" dirty="0">
                <a:latin typeface="+mj-lt"/>
              </a:rPr>
              <a:t>két évvel (vezető </a:t>
            </a:r>
            <a:r>
              <a:rPr lang="hu-HU" sz="2000" dirty="0" smtClean="0">
                <a:latin typeface="+mj-lt"/>
              </a:rPr>
              <a:t>tisztviselőnél egy </a:t>
            </a:r>
            <a:r>
              <a:rPr lang="hu-HU" sz="2000" dirty="0">
                <a:latin typeface="+mj-lt"/>
              </a:rPr>
              <a:t>évvel) is fennállnak keresőtevékenység végzésekor, amellyel </a:t>
            </a:r>
            <a:r>
              <a:rPr lang="hu-HU" sz="2000" dirty="0" smtClean="0">
                <a:latin typeface="+mj-lt"/>
              </a:rPr>
              <a:t>kapcsolatban a </a:t>
            </a:r>
            <a:r>
              <a:rPr lang="hu-HU" sz="2000" dirty="0">
                <a:latin typeface="+mj-lt"/>
              </a:rPr>
              <a:t>tisztviselőnek bejelentési kötelezettsége van.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kinevezés gyakorlására jogosult </a:t>
            </a:r>
            <a:r>
              <a:rPr lang="hu-HU" sz="2000" dirty="0" smtClean="0">
                <a:latin typeface="+mj-lt"/>
              </a:rPr>
              <a:t>hatóság a </a:t>
            </a:r>
            <a:r>
              <a:rPr lang="hu-HU" sz="2000" dirty="0">
                <a:latin typeface="+mj-lt"/>
              </a:rPr>
              <a:t>tevékenység végzését megtilthatja, vagy feltételekhez kötheti</a:t>
            </a:r>
            <a:r>
              <a:rPr lang="hu-HU" sz="2000" dirty="0" smtClean="0">
                <a:latin typeface="+mj-lt"/>
              </a:rPr>
              <a:t>. (12. cikk)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61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71600" y="-99392"/>
            <a:ext cx="7772400" cy="1470025"/>
          </a:xfrm>
        </p:spPr>
        <p:txBody>
          <a:bodyPr/>
          <a:lstStyle/>
          <a:p>
            <a:r>
              <a:rPr lang="hu-HU" sz="4000" b="1" dirty="0" smtClean="0"/>
              <a:t>A tisztviselők jogai és kötelezettségei</a:t>
            </a:r>
            <a:endParaRPr lang="hu-HU" sz="4000" b="1" dirty="0"/>
          </a:p>
        </p:txBody>
      </p:sp>
      <p:sp>
        <p:nvSpPr>
          <p:cNvPr id="2" name="Téglalap 1"/>
          <p:cNvSpPr/>
          <p:nvPr/>
        </p:nvSpPr>
        <p:spPr>
          <a:xfrm>
            <a:off x="467544" y="1844824"/>
            <a:ext cx="845690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000" b="1" dirty="0" smtClean="0">
                <a:latin typeface="+mj-lt"/>
              </a:rPr>
              <a:t>Személyi </a:t>
            </a:r>
            <a:r>
              <a:rPr lang="hu-HU" sz="2000" b="1" dirty="0">
                <a:latin typeface="+mj-lt"/>
              </a:rPr>
              <a:t>kör kibővítése: </a:t>
            </a:r>
            <a:r>
              <a:rPr lang="hu-HU" sz="2000" dirty="0">
                <a:latin typeface="+mj-lt"/>
              </a:rPr>
              <a:t>a tisztviselő házastársának jövedelemszerző tevékenysége </a:t>
            </a:r>
            <a:r>
              <a:rPr lang="hu-HU" sz="2000" dirty="0" smtClean="0">
                <a:latin typeface="+mj-lt"/>
              </a:rPr>
              <a:t>is megalapozhatja </a:t>
            </a:r>
            <a:r>
              <a:rPr lang="hu-HU" sz="2000" dirty="0">
                <a:latin typeface="+mj-lt"/>
              </a:rPr>
              <a:t>a bejelentési kötelezettséget. </a:t>
            </a:r>
            <a:r>
              <a:rPr lang="hu-HU" sz="2000" dirty="0" smtClean="0">
                <a:latin typeface="+mj-lt"/>
              </a:rPr>
              <a:t>(13. cikk)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Ennek </a:t>
            </a:r>
            <a:r>
              <a:rPr lang="hu-HU" sz="2000" dirty="0">
                <a:latin typeface="+mj-lt"/>
              </a:rPr>
              <a:t>következményeként </a:t>
            </a:r>
            <a:r>
              <a:rPr lang="hu-HU" sz="2000" dirty="0" smtClean="0">
                <a:latin typeface="+mj-lt"/>
              </a:rPr>
              <a:t>azt határozott időn belül </a:t>
            </a:r>
            <a:r>
              <a:rPr lang="hu-HU" sz="2000" dirty="0">
                <a:latin typeface="+mj-lt"/>
              </a:rPr>
              <a:t>meg kell szüntetni, vagy a fennálló </a:t>
            </a:r>
            <a:r>
              <a:rPr lang="hu-HU" sz="2000" dirty="0" smtClean="0">
                <a:latin typeface="+mj-lt"/>
              </a:rPr>
              <a:t>összeférhetetlenséget áthelyezéssel </a:t>
            </a:r>
            <a:r>
              <a:rPr lang="hu-HU" sz="2000" dirty="0">
                <a:latin typeface="+mj-lt"/>
              </a:rPr>
              <a:t>orvosolhatják.</a:t>
            </a:r>
          </a:p>
        </p:txBody>
      </p:sp>
    </p:spTree>
    <p:extLst>
      <p:ext uri="{BB962C8B-B14F-4D97-AF65-F5344CB8AC3E}">
        <p14:creationId xmlns:p14="http://schemas.microsoft.com/office/powerpoint/2010/main" val="36330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71600" y="-99392"/>
            <a:ext cx="7772400" cy="1470025"/>
          </a:xfrm>
        </p:spPr>
        <p:txBody>
          <a:bodyPr/>
          <a:lstStyle/>
          <a:p>
            <a:r>
              <a:rPr lang="hu-HU" sz="4000" b="1" dirty="0" smtClean="0"/>
              <a:t>A tisztviselők jogai és kötelezettségei</a:t>
            </a:r>
            <a:endParaRPr lang="hu-HU" sz="4000" b="1" dirty="0"/>
          </a:p>
        </p:txBody>
      </p:sp>
      <p:sp>
        <p:nvSpPr>
          <p:cNvPr id="2" name="Téglalap 1"/>
          <p:cNvSpPr/>
          <p:nvPr/>
        </p:nvSpPr>
        <p:spPr>
          <a:xfrm>
            <a:off x="323528" y="1764129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000" b="1" dirty="0">
                <a:latin typeface="+mj-lt"/>
              </a:rPr>
              <a:t>Információs jogok és </a:t>
            </a:r>
            <a:r>
              <a:rPr lang="hu-HU" sz="2000" b="1" dirty="0" smtClean="0">
                <a:latin typeface="+mj-lt"/>
              </a:rPr>
              <a:t>kötelezettségek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tisztviselőnek tartózkodnia kell a feladatának ellátása során, illetve a </a:t>
            </a:r>
            <a:r>
              <a:rPr lang="hu-HU" sz="2000" dirty="0" smtClean="0">
                <a:latin typeface="+mj-lt"/>
              </a:rPr>
              <a:t>jogviszonya megszűnését </a:t>
            </a:r>
            <a:r>
              <a:rPr lang="hu-HU" sz="2000" dirty="0">
                <a:latin typeface="+mj-lt"/>
              </a:rPr>
              <a:t>követően is a tudomására jutott információk </a:t>
            </a:r>
            <a:r>
              <a:rPr lang="hu-HU" sz="2000" dirty="0" smtClean="0">
                <a:latin typeface="+mj-lt"/>
              </a:rPr>
              <a:t>jogosulatlan nyilvánosságra hozatalától. (17. cikk)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lojalitás és a pártatlanság elvét </a:t>
            </a:r>
            <a:r>
              <a:rPr lang="hu-HU" sz="2000" dirty="0">
                <a:latin typeface="+mj-lt"/>
              </a:rPr>
              <a:t>tiszteletben tartva joga van a </a:t>
            </a:r>
            <a:r>
              <a:rPr lang="hu-HU" sz="2000" dirty="0" smtClean="0">
                <a:latin typeface="+mj-lt"/>
              </a:rPr>
              <a:t>tisztviselőnek a </a:t>
            </a:r>
            <a:r>
              <a:rPr lang="hu-HU" sz="2000" b="1" dirty="0">
                <a:latin typeface="+mj-lt"/>
              </a:rPr>
              <a:t>szólásszabadsághoz</a:t>
            </a:r>
            <a:r>
              <a:rPr lang="hu-HU" sz="2000" dirty="0">
                <a:latin typeface="+mj-lt"/>
              </a:rPr>
              <a:t>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Bírósági </a:t>
            </a:r>
            <a:r>
              <a:rPr lang="hu-HU" sz="2000" dirty="0">
                <a:latin typeface="+mj-lt"/>
              </a:rPr>
              <a:t>eljárás során a feladatellátása során tudomására jutott </a:t>
            </a:r>
            <a:r>
              <a:rPr lang="hu-HU" sz="2000" dirty="0" smtClean="0">
                <a:latin typeface="+mj-lt"/>
              </a:rPr>
              <a:t>információt csak </a:t>
            </a:r>
            <a:r>
              <a:rPr lang="hu-HU" sz="2000" dirty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hatóság engedélyével adhatja ki</a:t>
            </a:r>
            <a:r>
              <a:rPr lang="hu-HU" sz="2000" dirty="0" smtClean="0">
                <a:latin typeface="+mj-lt"/>
              </a:rPr>
              <a:t>. (19. cikk)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47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71600" y="-99392"/>
            <a:ext cx="7772400" cy="1470025"/>
          </a:xfrm>
        </p:spPr>
        <p:txBody>
          <a:bodyPr/>
          <a:lstStyle/>
          <a:p>
            <a:r>
              <a:rPr lang="hu-HU" sz="4000" b="1" dirty="0" smtClean="0"/>
              <a:t>A tisztviselők jogai és kötelezettségei</a:t>
            </a:r>
            <a:endParaRPr lang="hu-HU" sz="4000" b="1" dirty="0"/>
          </a:p>
        </p:txBody>
      </p:sp>
      <p:sp>
        <p:nvSpPr>
          <p:cNvPr id="2" name="Téglalap 1"/>
          <p:cNvSpPr/>
          <p:nvPr/>
        </p:nvSpPr>
        <p:spPr>
          <a:xfrm>
            <a:off x="179512" y="1484784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Szellemi alkotások tulajdonjoga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tisztviselő feladatainak ellátása során készített valamennyi írásos anyaggal vagy </a:t>
            </a:r>
            <a:r>
              <a:rPr lang="hu-HU" sz="2000" dirty="0" smtClean="0">
                <a:latin typeface="+mj-lt"/>
              </a:rPr>
              <a:t>más munkával </a:t>
            </a:r>
            <a:r>
              <a:rPr lang="hu-HU" sz="2000" dirty="0">
                <a:latin typeface="+mj-lt"/>
              </a:rPr>
              <a:t>kapcsolatos minden jog az Európai Unió tulajdona</a:t>
            </a:r>
            <a:r>
              <a:rPr lang="hu-HU" sz="2000" dirty="0" smtClean="0">
                <a:latin typeface="+mj-lt"/>
              </a:rPr>
              <a:t>. (18. cikk)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Tartózkodás joga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tisztviselőnek az alkalmazása helyén vagy olyan helyen kell laknia, amely nincs </a:t>
            </a:r>
            <a:r>
              <a:rPr lang="hu-HU" sz="2000" dirty="0" smtClean="0">
                <a:latin typeface="+mj-lt"/>
              </a:rPr>
              <a:t>nagyobb távolságra </a:t>
            </a:r>
            <a:r>
              <a:rPr lang="hu-HU" sz="2000" dirty="0">
                <a:latin typeface="+mj-lt"/>
              </a:rPr>
              <a:t>az alkalmazása helyétől, mint ami feladatainak megfelelő ellátásával összeegyeztethető</a:t>
            </a:r>
            <a:r>
              <a:rPr lang="hu-HU" sz="2000" dirty="0" smtClean="0">
                <a:latin typeface="+mj-lt"/>
              </a:rPr>
              <a:t>. (20. cikk)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Felettes segítése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tisztviselő beosztásától függetlenül segíti és tanácsaival támogatja feletteseit; a </a:t>
            </a:r>
            <a:r>
              <a:rPr lang="hu-HU" sz="2000" dirty="0" smtClean="0">
                <a:latin typeface="+mj-lt"/>
              </a:rPr>
              <a:t>tisztviselő felelős </a:t>
            </a:r>
            <a:r>
              <a:rPr lang="hu-HU" sz="2000" dirty="0">
                <a:latin typeface="+mj-lt"/>
              </a:rPr>
              <a:t>a rábízott feladatok végrehajtásáért</a:t>
            </a:r>
            <a:r>
              <a:rPr lang="hu-HU" sz="2000" dirty="0" smtClean="0">
                <a:latin typeface="+mj-lt"/>
              </a:rPr>
              <a:t>. (21. cikk)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71600" y="-99392"/>
            <a:ext cx="7772400" cy="1470025"/>
          </a:xfrm>
        </p:spPr>
        <p:txBody>
          <a:bodyPr/>
          <a:lstStyle/>
          <a:p>
            <a:r>
              <a:rPr lang="hu-HU" sz="4000" b="1" dirty="0" smtClean="0"/>
              <a:t>A tisztviselők jogai és kötelezettségei</a:t>
            </a:r>
            <a:endParaRPr lang="hu-HU" sz="4000" b="1" dirty="0"/>
          </a:p>
        </p:txBody>
      </p:sp>
      <p:sp>
        <p:nvSpPr>
          <p:cNvPr id="2" name="Téglalap 1"/>
          <p:cNvSpPr/>
          <p:nvPr/>
        </p:nvSpPr>
        <p:spPr>
          <a:xfrm>
            <a:off x="323528" y="1484784"/>
            <a:ext cx="856895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000" b="1" dirty="0">
                <a:latin typeface="+mj-lt"/>
              </a:rPr>
              <a:t>Utasítások végrehajtása és a felelősségi </a:t>
            </a:r>
            <a:r>
              <a:rPr lang="hu-HU" sz="2000" b="1" dirty="0" smtClean="0">
                <a:latin typeface="+mj-lt"/>
              </a:rPr>
              <a:t>szabályok </a:t>
            </a:r>
            <a:r>
              <a:rPr lang="hu-HU" sz="2000" dirty="0" smtClean="0">
                <a:latin typeface="+mj-lt"/>
              </a:rPr>
              <a:t>(</a:t>
            </a:r>
            <a:r>
              <a:rPr lang="hu-HU" sz="2000" dirty="0">
                <a:latin typeface="+mj-lt"/>
              </a:rPr>
              <a:t>21. cikk)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közszolgálati rezsimek meghatározó eleme a köztisztviselők kötelezettsége a </a:t>
            </a:r>
            <a:r>
              <a:rPr lang="hu-HU" sz="2000" b="1" dirty="0">
                <a:latin typeface="+mj-lt"/>
              </a:rPr>
              <a:t>kapott </a:t>
            </a:r>
            <a:r>
              <a:rPr lang="hu-HU" sz="2000" b="1" dirty="0" smtClean="0">
                <a:latin typeface="+mj-lt"/>
              </a:rPr>
              <a:t>utasítások végrehajtását </a:t>
            </a:r>
            <a:r>
              <a:rPr lang="hu-HU" sz="2000" dirty="0">
                <a:latin typeface="+mj-lt"/>
              </a:rPr>
              <a:t>illetően.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Szabálytalannak </a:t>
            </a:r>
            <a:r>
              <a:rPr lang="hu-HU" sz="2000" dirty="0">
                <a:latin typeface="+mj-lt"/>
              </a:rPr>
              <a:t>tartott vagy olyan utasítás esetén, </a:t>
            </a:r>
            <a:r>
              <a:rPr lang="hu-HU" sz="2000" dirty="0" smtClean="0">
                <a:latin typeface="+mj-lt"/>
              </a:rPr>
              <a:t>amely a </a:t>
            </a:r>
            <a:r>
              <a:rPr lang="hu-HU" sz="2000" dirty="0">
                <a:latin typeface="+mj-lt"/>
              </a:rPr>
              <a:t>tisztviselő szerint súlyos következményekkel járhat, </a:t>
            </a:r>
            <a:r>
              <a:rPr lang="hu-HU" sz="2000" b="1" dirty="0">
                <a:latin typeface="+mj-lt"/>
              </a:rPr>
              <a:t>tájékoztatnia kell felettesét</a:t>
            </a:r>
            <a:r>
              <a:rPr lang="hu-HU" sz="2000" dirty="0">
                <a:latin typeface="+mj-lt"/>
              </a:rPr>
              <a:t>, aki </a:t>
            </a:r>
            <a:r>
              <a:rPr lang="hu-HU" sz="2000" dirty="0" smtClean="0">
                <a:latin typeface="+mj-lt"/>
              </a:rPr>
              <a:t>erre írásban </a:t>
            </a:r>
            <a:r>
              <a:rPr lang="hu-HU" sz="2000" dirty="0">
                <a:latin typeface="+mj-lt"/>
              </a:rPr>
              <a:t>válaszol.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Ha </a:t>
            </a:r>
            <a:r>
              <a:rPr lang="hu-HU" sz="2000" b="1" dirty="0">
                <a:latin typeface="+mj-lt"/>
              </a:rPr>
              <a:t>aggályai az </a:t>
            </a:r>
            <a:r>
              <a:rPr lang="hu-HU" sz="2000" b="1" dirty="0" smtClean="0">
                <a:latin typeface="+mj-lt"/>
              </a:rPr>
              <a:t>írásbeli megerősítés </a:t>
            </a:r>
            <a:r>
              <a:rPr lang="hu-HU" sz="2000" b="1" dirty="0">
                <a:latin typeface="+mj-lt"/>
              </a:rPr>
              <a:t>ellenére fennállnak</a:t>
            </a:r>
            <a:r>
              <a:rPr lang="hu-HU" sz="2000" dirty="0">
                <a:latin typeface="+mj-lt"/>
              </a:rPr>
              <a:t>, a tisztviselő a felettes hatósághoz fordulhat, </a:t>
            </a:r>
            <a:r>
              <a:rPr lang="hu-HU" sz="2000" dirty="0" smtClean="0">
                <a:latin typeface="+mj-lt"/>
              </a:rPr>
              <a:t>amelynek írásbeli </a:t>
            </a:r>
            <a:r>
              <a:rPr lang="hu-HU" sz="2000" dirty="0">
                <a:latin typeface="+mj-lt"/>
              </a:rPr>
              <a:t>megerősítése esetén azt köteles a tisztviselő végrehajtani, kivéve, ha ez a </a:t>
            </a:r>
            <a:r>
              <a:rPr lang="hu-HU" sz="2000" dirty="0" smtClean="0">
                <a:latin typeface="+mj-lt"/>
              </a:rPr>
              <a:t>büntetőjog szabályaiba </a:t>
            </a:r>
            <a:r>
              <a:rPr lang="hu-HU" sz="2000" dirty="0">
                <a:latin typeface="+mj-lt"/>
              </a:rPr>
              <a:t>vagy a vonatkozó biztonsági előírásokba ütközik</a:t>
            </a:r>
            <a:r>
              <a:rPr lang="hu-HU" sz="2000" dirty="0" smtClean="0">
                <a:latin typeface="+mj-lt"/>
              </a:rPr>
              <a:t>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Ha </a:t>
            </a:r>
            <a:r>
              <a:rPr lang="hu-HU" sz="2000" dirty="0">
                <a:latin typeface="+mj-lt"/>
              </a:rPr>
              <a:t>a felettese úgy ítéli meg, hogy </a:t>
            </a:r>
            <a:r>
              <a:rPr lang="hu-HU" sz="2000" b="1" dirty="0">
                <a:latin typeface="+mj-lt"/>
              </a:rPr>
              <a:t>az utasítás azonnali végrehajtása szükséges</a:t>
            </a:r>
            <a:r>
              <a:rPr lang="hu-HU" sz="2000" dirty="0">
                <a:latin typeface="+mj-lt"/>
              </a:rPr>
              <a:t>, </a:t>
            </a:r>
            <a:r>
              <a:rPr lang="hu-HU" sz="2000" dirty="0" smtClean="0">
                <a:latin typeface="+mj-lt"/>
              </a:rPr>
              <a:t>azt köteles </a:t>
            </a:r>
            <a:r>
              <a:rPr lang="hu-HU" sz="2000" dirty="0">
                <a:latin typeface="+mj-lt"/>
              </a:rPr>
              <a:t>a tisztviselő elvégezni, kivéve, ha ez a büntetőjog szabályaiba vagy </a:t>
            </a:r>
            <a:r>
              <a:rPr lang="hu-HU" sz="2000" dirty="0" smtClean="0">
                <a:latin typeface="+mj-lt"/>
              </a:rPr>
              <a:t>a vonatkozó biztonsági </a:t>
            </a:r>
            <a:r>
              <a:rPr lang="hu-HU" sz="2000" dirty="0">
                <a:latin typeface="+mj-lt"/>
              </a:rPr>
              <a:t>előírásokba ütközik.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tisztviselő kérésére közvetlen felettese kötelezhető </a:t>
            </a:r>
            <a:r>
              <a:rPr lang="hu-HU" sz="2000" dirty="0" smtClean="0">
                <a:latin typeface="+mj-lt"/>
              </a:rPr>
              <a:t>arra, hogy </a:t>
            </a:r>
            <a:r>
              <a:rPr lang="hu-HU" sz="2000" dirty="0">
                <a:latin typeface="+mj-lt"/>
              </a:rPr>
              <a:t>az ilyen </a:t>
            </a:r>
            <a:r>
              <a:rPr lang="hu-HU" sz="2000" b="1" dirty="0">
                <a:latin typeface="+mj-lt"/>
              </a:rPr>
              <a:t>utasítást írásba adja</a:t>
            </a:r>
            <a:r>
              <a:rPr lang="hu-HU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1" t="30697" r="26416" b="9394"/>
          <a:stretch/>
        </p:blipFill>
        <p:spPr bwMode="auto">
          <a:xfrm>
            <a:off x="617397" y="1670382"/>
            <a:ext cx="8059059" cy="442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83985" y="6124624"/>
            <a:ext cx="86389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latin typeface="+mj-lt"/>
              </a:rPr>
              <a:t>Forrás: </a:t>
            </a:r>
            <a:r>
              <a:rPr lang="hu-HU" sz="900" dirty="0">
                <a:latin typeface="+mj-lt"/>
                <a:hlinkClick r:id="rId3"/>
              </a:rPr>
              <a:t>http://www.kiadvanyok.ludovika.hu/users/default/dialogcampus/ebooks/978-615-6020-78-9%20/pdf/web_boka_gombos_szegedi___</a:t>
            </a:r>
            <a:r>
              <a:rPr lang="hu-HU" sz="900" dirty="0" smtClean="0">
                <a:latin typeface="+mj-lt"/>
                <a:hlinkClick r:id="rId3"/>
              </a:rPr>
              <a:t>az_europai_unio_intezmenyrendszere.pdf</a:t>
            </a:r>
            <a:r>
              <a:rPr lang="hu-HU" sz="900" dirty="0" smtClean="0">
                <a:latin typeface="+mj-lt"/>
              </a:rPr>
              <a:t> </a:t>
            </a:r>
            <a:endParaRPr lang="hu-HU" sz="900" dirty="0"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79712" y="116632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+mj-lt"/>
              </a:rPr>
              <a:t>Az Európai Unió intézményeiben betölthető állások száma</a:t>
            </a:r>
            <a:endParaRPr lang="hu-H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62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71600" y="-99392"/>
            <a:ext cx="7772400" cy="1470025"/>
          </a:xfrm>
        </p:spPr>
        <p:txBody>
          <a:bodyPr/>
          <a:lstStyle/>
          <a:p>
            <a:r>
              <a:rPr lang="hu-HU" sz="4000" b="1" dirty="0" smtClean="0"/>
              <a:t>A tisztviselők jogai és kötelezettségei</a:t>
            </a:r>
            <a:endParaRPr lang="hu-HU" sz="4000" b="1" dirty="0"/>
          </a:p>
        </p:txBody>
      </p:sp>
      <p:sp>
        <p:nvSpPr>
          <p:cNvPr id="2" name="Téglalap 1"/>
          <p:cNvSpPr/>
          <p:nvPr/>
        </p:nvSpPr>
        <p:spPr>
          <a:xfrm>
            <a:off x="310329" y="1260045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Visszaélések feltárása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Közvetlen felettesét, főigazgatóját vagy a főtitkárt, közvetlenül az Európai </a:t>
            </a:r>
            <a:r>
              <a:rPr lang="hu-HU" sz="2000" dirty="0" smtClean="0">
                <a:latin typeface="+mj-lt"/>
              </a:rPr>
              <a:t>Csalás Elleni Hivatalt </a:t>
            </a:r>
            <a:r>
              <a:rPr lang="hu-HU" sz="2000" dirty="0">
                <a:latin typeface="+mj-lt"/>
              </a:rPr>
              <a:t>tájékoztatnia kell a tisztviselőnek, ha feladatai ellátása során vagy azokkal </a:t>
            </a:r>
            <a:r>
              <a:rPr lang="hu-HU" sz="2000" dirty="0" smtClean="0">
                <a:latin typeface="+mj-lt"/>
              </a:rPr>
              <a:t>összefüggésben olyan </a:t>
            </a:r>
            <a:r>
              <a:rPr lang="hu-HU" sz="2000" dirty="0">
                <a:latin typeface="+mj-lt"/>
              </a:rPr>
              <a:t>tények jutnak a tudomására, amelyek okot adnak egy esetleges </a:t>
            </a:r>
            <a:r>
              <a:rPr lang="hu-HU" sz="2000" dirty="0" smtClean="0">
                <a:latin typeface="+mj-lt"/>
              </a:rPr>
              <a:t>törvényellenes tevékenység </a:t>
            </a:r>
            <a:r>
              <a:rPr lang="hu-HU" sz="2000" dirty="0">
                <a:latin typeface="+mj-lt"/>
              </a:rPr>
              <a:t>feltételezésére</a:t>
            </a:r>
            <a:r>
              <a:rPr lang="hu-HU" sz="2000" dirty="0" smtClean="0">
                <a:latin typeface="+mj-lt"/>
              </a:rPr>
              <a:t>. (24. cikk)</a:t>
            </a:r>
          </a:p>
          <a:p>
            <a:pPr algn="just"/>
            <a:endParaRPr lang="hu-HU" sz="2000" b="1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A szakmai továbbképzés elősegítése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Unió előmozdítja a tisztviselők olyan szakmai továbbképzését, </a:t>
            </a:r>
            <a:r>
              <a:rPr lang="hu-HU" sz="2000" dirty="0" smtClean="0">
                <a:latin typeface="+mj-lt"/>
              </a:rPr>
              <a:t>amely összeegyeztethető a </a:t>
            </a:r>
            <a:r>
              <a:rPr lang="hu-HU" sz="2000" dirty="0">
                <a:latin typeface="+mj-lt"/>
              </a:rPr>
              <a:t>szolgálat megfelelő működésével és saját érdekeinek is megfelel</a:t>
            </a:r>
            <a:r>
              <a:rPr lang="hu-HU" sz="2000" dirty="0" smtClean="0">
                <a:latin typeface="+mj-lt"/>
              </a:rPr>
              <a:t>. (24. cikk)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Eljárási jogosultságok és követelmények közszolgálati ügyek intézése során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Kérelemmel fordulhatnak a tisztviselők a kinevezésért felelős hatóságokhoz; írásbeli </a:t>
            </a:r>
            <a:r>
              <a:rPr lang="hu-HU" sz="2000" dirty="0" smtClean="0">
                <a:latin typeface="+mj-lt"/>
              </a:rPr>
              <a:t>közlési kötelezettsége </a:t>
            </a:r>
            <a:r>
              <a:rPr lang="hu-HU" sz="2000" dirty="0">
                <a:latin typeface="+mj-lt"/>
              </a:rPr>
              <a:t>áll fenn a hatóságoknak, amelyet indokolniuk kell. </a:t>
            </a:r>
            <a:r>
              <a:rPr lang="hu-HU" sz="2000" dirty="0" smtClean="0">
                <a:latin typeface="+mj-lt"/>
              </a:rPr>
              <a:t>(25. cikk)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aktanyilvánosságra külön </a:t>
            </a:r>
            <a:r>
              <a:rPr lang="hu-HU" sz="2000" dirty="0">
                <a:latin typeface="+mj-lt"/>
              </a:rPr>
              <a:t>részletes szabályok vonatkoznak az adatnyilvánosság speciális eseteire kitérve.</a:t>
            </a:r>
            <a:endParaRPr lang="hu-HU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64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71600" y="-13444"/>
            <a:ext cx="7772400" cy="1470025"/>
          </a:xfrm>
        </p:spPr>
        <p:txBody>
          <a:bodyPr/>
          <a:lstStyle/>
          <a:p>
            <a:r>
              <a:rPr lang="hu-HU" sz="3600" b="1" dirty="0" smtClean="0"/>
              <a:t>Jogvédelem, közszolgálati perek és uniós közszolgálati jog</a:t>
            </a:r>
            <a:endParaRPr lang="hu-HU" sz="3600" b="1" dirty="0"/>
          </a:p>
        </p:txBody>
      </p:sp>
      <p:sp>
        <p:nvSpPr>
          <p:cNvPr id="4" name="Téglalap 3"/>
          <p:cNvSpPr/>
          <p:nvPr/>
        </p:nvSpPr>
        <p:spPr>
          <a:xfrm>
            <a:off x="315144" y="1484784"/>
            <a:ext cx="85689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integráció </a:t>
            </a:r>
            <a:r>
              <a:rPr lang="hu-HU" sz="2000" dirty="0" err="1">
                <a:latin typeface="+mj-lt"/>
              </a:rPr>
              <a:t>előrehaladtával</a:t>
            </a:r>
            <a:r>
              <a:rPr lang="hu-HU" sz="2000" dirty="0">
                <a:latin typeface="+mj-lt"/>
              </a:rPr>
              <a:t> a közszolgálati jog igényérvényesítési rendszere is egyre </a:t>
            </a:r>
            <a:r>
              <a:rPr lang="hu-HU" sz="2000" dirty="0" smtClean="0">
                <a:latin typeface="+mj-lt"/>
              </a:rPr>
              <a:t>kidolgozottabbá vált</a:t>
            </a:r>
            <a:r>
              <a:rPr lang="hu-HU" sz="2000" dirty="0">
                <a:latin typeface="+mj-lt"/>
              </a:rPr>
              <a:t>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Közszolgálati Statútum ennek keretében </a:t>
            </a:r>
            <a:r>
              <a:rPr lang="hu-HU" sz="2000" dirty="0" smtClean="0">
                <a:latin typeface="+mj-lt"/>
              </a:rPr>
              <a:t>egy </a:t>
            </a:r>
            <a:r>
              <a:rPr lang="hu-HU" sz="2000" b="1" dirty="0" smtClean="0">
                <a:latin typeface="+mj-lt"/>
              </a:rPr>
              <a:t>panaszeljárást vezetett be</a:t>
            </a:r>
            <a:r>
              <a:rPr lang="hu-HU" sz="2000" dirty="0" smtClean="0">
                <a:latin typeface="+mj-lt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panaszeljárást a </a:t>
            </a:r>
            <a:r>
              <a:rPr lang="hu-HU" sz="2000" b="1" dirty="0">
                <a:latin typeface="+mj-lt"/>
              </a:rPr>
              <a:t>fegyelmi </a:t>
            </a:r>
            <a:r>
              <a:rPr lang="hu-HU" sz="2000" b="1" dirty="0" smtClean="0">
                <a:latin typeface="+mj-lt"/>
              </a:rPr>
              <a:t>eljárás előzheti meg</a:t>
            </a:r>
            <a:r>
              <a:rPr lang="hu-HU" sz="2000" dirty="0" smtClean="0">
                <a:latin typeface="+mj-lt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hu-HU" sz="2000" b="1" dirty="0">
                <a:latin typeface="+mj-lt"/>
              </a:rPr>
              <a:t>A meghozott intézkedések az alábbiak </a:t>
            </a:r>
            <a:r>
              <a:rPr lang="hu-HU" sz="2000" b="1" dirty="0" smtClean="0">
                <a:latin typeface="+mj-lt"/>
              </a:rPr>
              <a:t>lehetnek (86. cikk):</a:t>
            </a:r>
            <a:endParaRPr lang="hu-HU" sz="2000" b="1" dirty="0">
              <a:latin typeface="+mj-lt"/>
            </a:endParaRPr>
          </a:p>
          <a:p>
            <a:pPr marL="803275" algn="just">
              <a:spcAft>
                <a:spcPts val="600"/>
              </a:spcAft>
            </a:pPr>
            <a:r>
              <a:rPr lang="hu-HU" sz="2000" dirty="0">
                <a:latin typeface="+mj-lt"/>
              </a:rPr>
              <a:t>• írásbeli figyelmeztetés,</a:t>
            </a:r>
          </a:p>
          <a:p>
            <a:pPr marL="803275" algn="just">
              <a:spcAft>
                <a:spcPts val="600"/>
              </a:spcAft>
            </a:pPr>
            <a:r>
              <a:rPr lang="hu-HU" sz="2000" dirty="0">
                <a:latin typeface="+mj-lt"/>
              </a:rPr>
              <a:t>• megrovás,</a:t>
            </a:r>
          </a:p>
          <a:p>
            <a:pPr marL="803275" algn="just">
              <a:spcAft>
                <a:spcPts val="600"/>
              </a:spcAft>
            </a:pPr>
            <a:r>
              <a:rPr lang="hu-HU" sz="2000" dirty="0">
                <a:latin typeface="+mj-lt"/>
              </a:rPr>
              <a:t>• fizetési fokozatban előrelépés elhalasztása,</a:t>
            </a:r>
          </a:p>
          <a:p>
            <a:pPr marL="803275" algn="just">
              <a:spcAft>
                <a:spcPts val="600"/>
              </a:spcAft>
            </a:pPr>
            <a:r>
              <a:rPr lang="hu-HU" sz="2000" dirty="0">
                <a:latin typeface="+mj-lt"/>
              </a:rPr>
              <a:t>• alacsonyabb fizetési fokozatba sorolás,</a:t>
            </a:r>
          </a:p>
          <a:p>
            <a:pPr marL="803275" algn="just">
              <a:spcAft>
                <a:spcPts val="600"/>
              </a:spcAft>
            </a:pPr>
            <a:r>
              <a:rPr lang="hu-HU" sz="2000" dirty="0">
                <a:latin typeface="+mj-lt"/>
              </a:rPr>
              <a:t>• ideiglenes visszaminősítés,</a:t>
            </a:r>
          </a:p>
          <a:p>
            <a:pPr marL="803275" algn="just">
              <a:spcAft>
                <a:spcPts val="600"/>
              </a:spcAft>
            </a:pPr>
            <a:r>
              <a:rPr lang="hu-HU" sz="2000" dirty="0">
                <a:latin typeface="+mj-lt"/>
              </a:rPr>
              <a:t>• csoporton belüli visszaminősítés</a:t>
            </a:r>
            <a:r>
              <a:rPr lang="hu-HU" sz="2000" dirty="0" smtClean="0">
                <a:latin typeface="+mj-lt"/>
              </a:rPr>
              <a:t>,</a:t>
            </a:r>
          </a:p>
          <a:p>
            <a:pPr marL="803275" algn="just">
              <a:spcAft>
                <a:spcPts val="600"/>
              </a:spcAft>
            </a:pPr>
            <a:r>
              <a:rPr lang="hu-HU" sz="2000" dirty="0">
                <a:latin typeface="+mj-lt"/>
              </a:rPr>
              <a:t>• alacsonyabb csoportba sorolás visszaminősítéssel,</a:t>
            </a:r>
          </a:p>
          <a:p>
            <a:pPr marL="803275" algn="just">
              <a:spcAft>
                <a:spcPts val="600"/>
              </a:spcAft>
            </a:pPr>
            <a:r>
              <a:rPr lang="hu-HU" sz="2000" dirty="0">
                <a:latin typeface="+mj-lt"/>
              </a:rPr>
              <a:t>• hivatalvesztés, illetve juttatások elvonása.</a:t>
            </a:r>
          </a:p>
        </p:txBody>
      </p:sp>
    </p:spTree>
    <p:extLst>
      <p:ext uri="{BB962C8B-B14F-4D97-AF65-F5344CB8AC3E}">
        <p14:creationId xmlns:p14="http://schemas.microsoft.com/office/powerpoint/2010/main" val="22939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71600" y="-13444"/>
            <a:ext cx="7772400" cy="1470025"/>
          </a:xfrm>
        </p:spPr>
        <p:txBody>
          <a:bodyPr/>
          <a:lstStyle/>
          <a:p>
            <a:r>
              <a:rPr lang="hu-HU" sz="3600" b="1" dirty="0" smtClean="0"/>
              <a:t>Jogvédelem, közszolgálati perek és uniós közszolgálati jog</a:t>
            </a:r>
            <a:endParaRPr lang="hu-HU" sz="3600" b="1" dirty="0"/>
          </a:p>
        </p:txBody>
      </p:sp>
      <p:sp>
        <p:nvSpPr>
          <p:cNvPr id="4" name="Téglalap 3"/>
          <p:cNvSpPr/>
          <p:nvPr/>
        </p:nvSpPr>
        <p:spPr>
          <a:xfrm>
            <a:off x="315144" y="1681048"/>
            <a:ext cx="856895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panaszt </a:t>
            </a:r>
            <a:r>
              <a:rPr lang="hu-HU" sz="2000" b="1" dirty="0">
                <a:latin typeface="+mj-lt"/>
              </a:rPr>
              <a:t>három hónapos határidőn belül kell benyújtani</a:t>
            </a:r>
            <a:r>
              <a:rPr lang="hu-HU" sz="2000" dirty="0" smtClean="0">
                <a:latin typeface="+mj-lt"/>
              </a:rPr>
              <a:t>. (90. cikk)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kinevezésre jogosult hatóság a panasz benyújtásának időpontjától számított </a:t>
            </a:r>
            <a:r>
              <a:rPr lang="hu-HU" sz="2000" b="1" dirty="0">
                <a:latin typeface="+mj-lt"/>
              </a:rPr>
              <a:t>négy hónapon belül</a:t>
            </a:r>
            <a:r>
              <a:rPr lang="hu-HU" sz="2000" dirty="0">
                <a:latin typeface="+mj-lt"/>
              </a:rPr>
              <a:t> közli az érintett személlyel indokolással ellátott határozatát. </a:t>
            </a:r>
            <a:r>
              <a:rPr lang="hu-HU" sz="2000" dirty="0" smtClean="0">
                <a:latin typeface="+mj-lt"/>
              </a:rPr>
              <a:t>(90. cikk)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Ha </a:t>
            </a:r>
            <a:r>
              <a:rPr lang="hu-HU" sz="2000" dirty="0">
                <a:latin typeface="+mj-lt"/>
              </a:rPr>
              <a:t>az előírt határidő végéig a panaszra nem érkezik válasz, azt a panasz elutasítását jelentő </a:t>
            </a:r>
            <a:r>
              <a:rPr lang="hu-HU" sz="2000" b="1" dirty="0">
                <a:latin typeface="+mj-lt"/>
              </a:rPr>
              <a:t>hallgatólagos határozatnak kell tekinteni</a:t>
            </a:r>
            <a:r>
              <a:rPr lang="hu-HU" sz="2000" dirty="0">
                <a:latin typeface="+mj-lt"/>
              </a:rPr>
              <a:t>, amely ellen </a:t>
            </a:r>
            <a:r>
              <a:rPr lang="hu-HU" sz="2000" b="1" dirty="0" smtClean="0">
                <a:latin typeface="+mj-lt"/>
              </a:rPr>
              <a:t>jogorvoslattal </a:t>
            </a:r>
            <a:r>
              <a:rPr lang="hu-HU" sz="2000" b="1" dirty="0">
                <a:latin typeface="+mj-lt"/>
              </a:rPr>
              <a:t>lehet élni</a:t>
            </a:r>
            <a:r>
              <a:rPr lang="hu-HU" sz="2000" dirty="0">
                <a:latin typeface="+mj-lt"/>
              </a:rPr>
              <a:t>. </a:t>
            </a:r>
            <a:r>
              <a:rPr lang="hu-HU" sz="2000" dirty="0" smtClean="0">
                <a:latin typeface="+mj-lt"/>
              </a:rPr>
              <a:t>(90. cikk)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tisztviselő kérelmét vagy panaszát </a:t>
            </a:r>
            <a:r>
              <a:rPr lang="hu-HU" sz="2000" b="1" dirty="0">
                <a:latin typeface="+mj-lt"/>
              </a:rPr>
              <a:t>közvetlen felettesén keresztül köteles benyújtani</a:t>
            </a:r>
            <a:r>
              <a:rPr lang="hu-HU" sz="2000" dirty="0">
                <a:latin typeface="+mj-lt"/>
              </a:rPr>
              <a:t>, kivéve ha az közvetlen felettesére </a:t>
            </a:r>
            <a:r>
              <a:rPr lang="hu-HU" sz="2000" dirty="0" smtClean="0">
                <a:latin typeface="+mj-lt"/>
              </a:rPr>
              <a:t>vonatkozik, ugyanis </a:t>
            </a:r>
            <a:r>
              <a:rPr lang="hu-HU" sz="2000" dirty="0">
                <a:latin typeface="+mj-lt"/>
              </a:rPr>
              <a:t>ebben az esetben az közvetlenül a következő feletteshez nyújtható be</a:t>
            </a:r>
            <a:r>
              <a:rPr lang="hu-HU" sz="2000" dirty="0" smtClean="0">
                <a:latin typeface="+mj-lt"/>
              </a:rPr>
              <a:t>. (90. cikk)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57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71600" y="-13444"/>
            <a:ext cx="7772400" cy="1470025"/>
          </a:xfrm>
        </p:spPr>
        <p:txBody>
          <a:bodyPr/>
          <a:lstStyle/>
          <a:p>
            <a:r>
              <a:rPr lang="hu-HU" sz="3600" b="1" dirty="0" smtClean="0"/>
              <a:t>Jogvédelem, közszolgálati perek és uniós közszolgálati jog</a:t>
            </a:r>
            <a:endParaRPr lang="hu-HU" sz="3600" b="1" dirty="0"/>
          </a:p>
        </p:txBody>
      </p:sp>
      <p:sp>
        <p:nvSpPr>
          <p:cNvPr id="4" name="Téglalap 3"/>
          <p:cNvSpPr/>
          <p:nvPr/>
        </p:nvSpPr>
        <p:spPr>
          <a:xfrm>
            <a:off x="315144" y="1628800"/>
            <a:ext cx="856895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A bírói felülvizsgálatot </a:t>
            </a:r>
            <a:r>
              <a:rPr lang="hu-HU" sz="2000" dirty="0">
                <a:latin typeface="+mj-lt"/>
              </a:rPr>
              <a:t>az 50-es évektől az Európai (Közösségek) Bírósága, </a:t>
            </a:r>
            <a:r>
              <a:rPr lang="hu-HU" sz="2000" dirty="0" smtClean="0">
                <a:latin typeface="+mj-lt"/>
              </a:rPr>
              <a:t>majd 1989‑es </a:t>
            </a:r>
            <a:r>
              <a:rPr lang="hu-HU" sz="2000" dirty="0">
                <a:latin typeface="+mj-lt"/>
              </a:rPr>
              <a:t>létrehozatalát követően az Elsőfokú Bíróság (Törvényszék) látta el.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Ezt követően kezdte </a:t>
            </a:r>
            <a:r>
              <a:rPr lang="hu-HU" sz="2000" dirty="0">
                <a:latin typeface="+mj-lt"/>
              </a:rPr>
              <a:t>az elsődleges jog lehetővé tenni </a:t>
            </a:r>
            <a:r>
              <a:rPr lang="hu-HU" sz="2000" b="1" dirty="0">
                <a:latin typeface="+mj-lt"/>
              </a:rPr>
              <a:t>speciális bírói tanácsok felállítását</a:t>
            </a:r>
            <a:r>
              <a:rPr lang="hu-HU" sz="2000" dirty="0">
                <a:latin typeface="+mj-lt"/>
              </a:rPr>
              <a:t>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E rendelkezéseket átvette </a:t>
            </a:r>
            <a:r>
              <a:rPr lang="hu-HU" sz="2000" dirty="0">
                <a:latin typeface="+mj-lt"/>
              </a:rPr>
              <a:t>a Lisszaboni Szerződés is, így az </a:t>
            </a:r>
            <a:r>
              <a:rPr lang="hu-HU" sz="2000" dirty="0" err="1" smtClean="0">
                <a:latin typeface="+mj-lt"/>
              </a:rPr>
              <a:t>EUMSz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270. cikke rögzíti, hogy az </a:t>
            </a:r>
            <a:r>
              <a:rPr lang="hu-HU" sz="2000" dirty="0" smtClean="0">
                <a:latin typeface="+mj-lt"/>
              </a:rPr>
              <a:t>Európai Unió </a:t>
            </a:r>
            <a:r>
              <a:rPr lang="hu-HU" sz="2000" dirty="0">
                <a:latin typeface="+mj-lt"/>
              </a:rPr>
              <a:t>Bírósága hatáskörrel rendelkezik az Unió és alkalmazottai között felmerülő </a:t>
            </a:r>
            <a:r>
              <a:rPr lang="hu-HU" sz="2000" b="1" dirty="0" smtClean="0">
                <a:latin typeface="+mj-lt"/>
              </a:rPr>
              <a:t>minden vitás </a:t>
            </a:r>
            <a:r>
              <a:rPr lang="hu-HU" sz="2000" b="1" dirty="0">
                <a:latin typeface="+mj-lt"/>
              </a:rPr>
              <a:t>ügyben az Unió tisztviselőinek személyzeti szabályzatában</a:t>
            </a:r>
            <a:r>
              <a:rPr lang="hu-HU" sz="2000" dirty="0">
                <a:latin typeface="+mj-lt"/>
              </a:rPr>
              <a:t> és az </a:t>
            </a:r>
            <a:r>
              <a:rPr lang="hu-HU" sz="2000" b="1" dirty="0">
                <a:latin typeface="+mj-lt"/>
              </a:rPr>
              <a:t>Unió egyéb </a:t>
            </a:r>
            <a:r>
              <a:rPr lang="hu-HU" sz="2000" b="1" dirty="0" smtClean="0">
                <a:latin typeface="+mj-lt"/>
              </a:rPr>
              <a:t>alkalmazottaira vonatkozó alkalmazási </a:t>
            </a:r>
            <a:r>
              <a:rPr lang="hu-HU" sz="2000" b="1" dirty="0">
                <a:latin typeface="+mj-lt"/>
              </a:rPr>
              <a:t>feltételekben megállapított keretek között és </a:t>
            </a:r>
            <a:r>
              <a:rPr lang="hu-HU" sz="2000" b="1" dirty="0" smtClean="0">
                <a:latin typeface="+mj-lt"/>
              </a:rPr>
              <a:t>feltételek mellett</a:t>
            </a:r>
            <a:r>
              <a:rPr lang="hu-HU" sz="2000" dirty="0" smtClean="0">
                <a:latin typeface="+mj-lt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külön szakosított bíróságként működő </a:t>
            </a:r>
            <a:r>
              <a:rPr lang="hu-HU" sz="2000" b="1" dirty="0">
                <a:latin typeface="+mj-lt"/>
              </a:rPr>
              <a:t>Közszolgálati Törvényszék </a:t>
            </a:r>
            <a:r>
              <a:rPr lang="hu-HU" sz="2000" dirty="0">
                <a:latin typeface="+mj-lt"/>
              </a:rPr>
              <a:t>már </a:t>
            </a:r>
            <a:r>
              <a:rPr lang="hu-HU" sz="2000" dirty="0" smtClean="0">
                <a:latin typeface="+mj-lt"/>
              </a:rPr>
              <a:t>elkülönült az </a:t>
            </a:r>
            <a:r>
              <a:rPr lang="hu-HU" sz="2000" dirty="0">
                <a:latin typeface="+mj-lt"/>
              </a:rPr>
              <a:t>Európai Unió Bíróságán belül.</a:t>
            </a:r>
          </a:p>
        </p:txBody>
      </p:sp>
    </p:spTree>
    <p:extLst>
      <p:ext uri="{BB962C8B-B14F-4D97-AF65-F5344CB8AC3E}">
        <p14:creationId xmlns:p14="http://schemas.microsoft.com/office/powerpoint/2010/main" val="29380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hu-HU" b="1" dirty="0" smtClean="0"/>
              <a:t>Köszönöm a figyelmet!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314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475656" y="0"/>
            <a:ext cx="7772400" cy="1470025"/>
          </a:xfrm>
        </p:spPr>
        <p:txBody>
          <a:bodyPr/>
          <a:lstStyle/>
          <a:p>
            <a:r>
              <a:rPr lang="hu-HU" sz="3600" b="1" dirty="0" smtClean="0"/>
              <a:t>Az uniós közszolgálati jog és a Közszolgálati Statútum</a:t>
            </a:r>
            <a:endParaRPr lang="hu-HU" sz="3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179512" y="1377944"/>
            <a:ext cx="52565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uniós közszolgálati jog szabályozásának alapja </a:t>
            </a:r>
            <a:r>
              <a:rPr lang="hu-HU" sz="2000" dirty="0">
                <a:latin typeface="+mj-lt"/>
              </a:rPr>
              <a:t>az Európai Közösségek tisztviselőinek személyzeti szabályzatáról és az Európai Közösségek egyéb alkalmazottainak alkalmazási feltételeiről szóló, 1968. február 29-i259/68/EGK, Euratom, ESZAK tanácsi rendelet, a továbbiakban </a:t>
            </a:r>
            <a:r>
              <a:rPr lang="hu-HU" sz="2000" b="1" dirty="0">
                <a:latin typeface="+mj-lt"/>
              </a:rPr>
              <a:t>Közszolgálati Statútum</a:t>
            </a:r>
            <a:r>
              <a:rPr lang="hu-HU" sz="2000" dirty="0">
                <a:latin typeface="+mj-lt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 Statútum </a:t>
            </a:r>
            <a:r>
              <a:rPr lang="hu-HU" sz="2000" dirty="0" smtClean="0">
                <a:latin typeface="+mj-lt"/>
              </a:rPr>
              <a:t>fekteti le </a:t>
            </a:r>
            <a:r>
              <a:rPr lang="hu-HU" sz="2000" dirty="0">
                <a:latin typeface="+mj-lt"/>
              </a:rPr>
              <a:t>az </a:t>
            </a:r>
            <a:r>
              <a:rPr lang="hu-HU" sz="2000" b="1" dirty="0">
                <a:latin typeface="+mj-lt"/>
              </a:rPr>
              <a:t>uniós tisztviselők jogviszonyának létrejöttét és megszűnését</a:t>
            </a:r>
            <a:r>
              <a:rPr lang="hu-HU" sz="2000" dirty="0">
                <a:latin typeface="+mj-lt"/>
              </a:rPr>
              <a:t>, </a:t>
            </a:r>
            <a:r>
              <a:rPr lang="hu-HU" sz="2000" b="1" dirty="0">
                <a:latin typeface="+mj-lt"/>
              </a:rPr>
              <a:t>előmeneteli rendszerét</a:t>
            </a:r>
            <a:r>
              <a:rPr lang="hu-HU" sz="2000" dirty="0">
                <a:latin typeface="+mj-lt"/>
              </a:rPr>
              <a:t>, </a:t>
            </a:r>
            <a:r>
              <a:rPr lang="hu-HU" sz="2000" b="1" dirty="0">
                <a:latin typeface="+mj-lt"/>
              </a:rPr>
              <a:t>munkafeltételeit</a:t>
            </a:r>
            <a:r>
              <a:rPr lang="hu-HU" sz="2000" dirty="0">
                <a:latin typeface="+mj-lt"/>
              </a:rPr>
              <a:t>, </a:t>
            </a:r>
            <a:r>
              <a:rPr lang="hu-HU" sz="2000" b="1" dirty="0">
                <a:latin typeface="+mj-lt"/>
              </a:rPr>
              <a:t>javadalmazását és  szociális ellátásait</a:t>
            </a:r>
            <a:r>
              <a:rPr lang="hu-HU" sz="2000" dirty="0">
                <a:latin typeface="+mj-lt"/>
              </a:rPr>
              <a:t>, </a:t>
            </a:r>
            <a:r>
              <a:rPr lang="hu-HU" sz="2000" b="1" dirty="0">
                <a:latin typeface="+mj-lt"/>
              </a:rPr>
              <a:t>a  fegyelmi intézkedések rendszerét</a:t>
            </a:r>
            <a:r>
              <a:rPr lang="hu-HU" sz="2000" dirty="0">
                <a:latin typeface="+mj-lt"/>
              </a:rPr>
              <a:t>, valamint a  </a:t>
            </a:r>
            <a:r>
              <a:rPr lang="hu-HU" sz="2000" b="1" dirty="0">
                <a:latin typeface="+mj-lt"/>
              </a:rPr>
              <a:t>jogorvoslatok igénybe vételének </a:t>
            </a:r>
            <a:r>
              <a:rPr lang="hu-HU" sz="2000" b="1" dirty="0" smtClean="0">
                <a:latin typeface="+mj-lt"/>
              </a:rPr>
              <a:t>lehetőségét</a:t>
            </a:r>
            <a:r>
              <a:rPr lang="hu-HU" sz="2000" dirty="0" smtClean="0">
                <a:latin typeface="+mj-lt"/>
              </a:rPr>
              <a:t>, amelyet számtalanszor módosítottak, de </a:t>
            </a:r>
            <a:r>
              <a:rPr lang="hu-HU" sz="2000" dirty="0">
                <a:latin typeface="+mj-lt"/>
              </a:rPr>
              <a:t>máig </a:t>
            </a:r>
            <a:r>
              <a:rPr lang="hu-HU" sz="2000" dirty="0" smtClean="0">
                <a:latin typeface="+mj-lt"/>
              </a:rPr>
              <a:t>hatályos.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6" t="19397" r="30257" b="23817"/>
          <a:stretch/>
        </p:blipFill>
        <p:spPr bwMode="auto">
          <a:xfrm>
            <a:off x="5445188" y="1664188"/>
            <a:ext cx="3491880" cy="28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724128" y="4921423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+mj-lt"/>
              </a:rPr>
              <a:t>A teljes dokumentum megtekintéséért klikk: </a:t>
            </a:r>
            <a:r>
              <a:rPr lang="hu-HU" dirty="0" smtClean="0">
                <a:latin typeface="+mj-lt"/>
                <a:hlinkClick r:id="rId3"/>
              </a:rPr>
              <a:t>LINK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17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475656" y="0"/>
            <a:ext cx="7772400" cy="1470025"/>
          </a:xfrm>
        </p:spPr>
        <p:txBody>
          <a:bodyPr/>
          <a:lstStyle/>
          <a:p>
            <a:r>
              <a:rPr lang="hu-HU" sz="3600" b="1" dirty="0" smtClean="0"/>
              <a:t>Az uniós közszolgálati jog és a Közszolgálati Statútum</a:t>
            </a:r>
            <a:endParaRPr lang="hu-HU" sz="3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395536" y="1988840"/>
            <a:ext cx="849694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</a:t>
            </a:r>
            <a:r>
              <a:rPr lang="hu-HU" sz="2000" dirty="0">
                <a:latin typeface="+mj-lt"/>
              </a:rPr>
              <a:t>  1968-as Közszolgálati Statútum </a:t>
            </a:r>
            <a:r>
              <a:rPr lang="hu-HU" sz="2000" b="1" dirty="0" smtClean="0">
                <a:latin typeface="+mj-lt"/>
              </a:rPr>
              <a:t>több </a:t>
            </a:r>
            <a:r>
              <a:rPr lang="hu-HU" sz="2000" b="1" dirty="0">
                <a:latin typeface="+mj-lt"/>
              </a:rPr>
              <a:t>évtizedes múltra tekint vissza</a:t>
            </a:r>
            <a:r>
              <a:rPr lang="hu-HU" sz="2000" dirty="0">
                <a:latin typeface="+mj-lt"/>
              </a:rPr>
              <a:t>, amelynek módosításai párhuzamosan zajlottak az integráció intézményrendszerének </a:t>
            </a:r>
            <a:r>
              <a:rPr lang="hu-HU" sz="2000" dirty="0" smtClean="0">
                <a:latin typeface="+mj-lt"/>
              </a:rPr>
              <a:t>átalakulásával.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Közszolgálati Statútum </a:t>
            </a:r>
            <a:r>
              <a:rPr lang="hu-HU" sz="2000" b="1" dirty="0" smtClean="0">
                <a:latin typeface="+mj-lt"/>
              </a:rPr>
              <a:t>szervi hatálya kiterjed az uniós intézmények és szervek tágabb körére</a:t>
            </a:r>
            <a:r>
              <a:rPr lang="hu-HU" sz="2000" dirty="0" smtClean="0">
                <a:latin typeface="+mj-lt"/>
              </a:rPr>
              <a:t>, így az Európai Külügyi Szolgálatra, az Európai Gazdasági és Szociális Bizottságra, a Régiók Bizottságára, az Európai Ombudsmanra és az Európai Adatvédelmi Biztosra is (1. </a:t>
            </a:r>
            <a:r>
              <a:rPr lang="hu-HU" sz="2000" dirty="0">
                <a:latin typeface="+mj-lt"/>
              </a:rPr>
              <a:t>c</a:t>
            </a:r>
            <a:r>
              <a:rPr lang="hu-HU" sz="2000" dirty="0" smtClean="0">
                <a:latin typeface="+mj-lt"/>
              </a:rPr>
              <a:t>ikk.).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Továbbá a Statútum rendelkezései alkalmazandóak az ügynökségekre és azok alkalmazottaira is.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02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475656" y="0"/>
            <a:ext cx="7772400" cy="1470025"/>
          </a:xfrm>
        </p:spPr>
        <p:txBody>
          <a:bodyPr/>
          <a:lstStyle/>
          <a:p>
            <a:r>
              <a:rPr lang="hu-HU" sz="3600" b="1" dirty="0" smtClean="0"/>
              <a:t>Az uniós közszolgálati jog és a Közszolgálati Statútum</a:t>
            </a:r>
            <a:endParaRPr lang="hu-HU" sz="3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395536" y="1484784"/>
            <a:ext cx="849694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b="1" dirty="0" smtClean="0">
                <a:latin typeface="+mj-lt"/>
              </a:rPr>
              <a:t>Közszolgálati Statútum személyi hatályát </a:t>
            </a:r>
            <a:r>
              <a:rPr lang="hu-HU" sz="2000" dirty="0" smtClean="0">
                <a:latin typeface="+mj-lt"/>
              </a:rPr>
              <a:t>az 1a. cikk határozza meg, amelynek értelmében:</a:t>
            </a:r>
          </a:p>
          <a:p>
            <a:pPr algn="ctr"/>
            <a:r>
              <a:rPr lang="hu-HU" sz="2000" i="1" dirty="0">
                <a:latin typeface="+mj-lt"/>
              </a:rPr>
              <a:t>„az Unió tisztviselője bármely olyan személy, akit a </a:t>
            </a:r>
            <a:r>
              <a:rPr lang="hu-HU" sz="2000" i="1" dirty="0" smtClean="0">
                <a:latin typeface="+mj-lt"/>
              </a:rPr>
              <a:t>Közszolgálati Statútum </a:t>
            </a:r>
            <a:r>
              <a:rPr lang="hu-HU" sz="2000" i="1" dirty="0">
                <a:latin typeface="+mj-lt"/>
              </a:rPr>
              <a:t>rendelkezéseinek megfelelően az Unió valamely </a:t>
            </a:r>
            <a:r>
              <a:rPr lang="hu-HU" sz="2000" i="1" dirty="0" smtClean="0">
                <a:latin typeface="+mj-lt"/>
              </a:rPr>
              <a:t>intézményének állományában létrehozott </a:t>
            </a:r>
            <a:r>
              <a:rPr lang="hu-HU" sz="2000" i="1" dirty="0">
                <a:latin typeface="+mj-lt"/>
              </a:rPr>
              <a:t>beosztásba az adott intézmény kinevezésre jogosult hatósága által </a:t>
            </a:r>
            <a:r>
              <a:rPr lang="hu-HU" sz="2000" i="1" dirty="0" smtClean="0">
                <a:latin typeface="+mj-lt"/>
              </a:rPr>
              <a:t>kibocsátott kinevezési </a:t>
            </a:r>
            <a:r>
              <a:rPr lang="hu-HU" sz="2000" i="1" dirty="0">
                <a:latin typeface="+mj-lt"/>
              </a:rPr>
              <a:t>okirattal kineveztek</a:t>
            </a:r>
            <a:r>
              <a:rPr lang="hu-HU" sz="2000" i="1" dirty="0" smtClean="0">
                <a:latin typeface="+mj-lt"/>
              </a:rPr>
              <a:t>”.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b="1" dirty="0" smtClean="0">
                <a:latin typeface="+mj-lt"/>
              </a:rPr>
              <a:t>További követelmények</a:t>
            </a:r>
            <a:r>
              <a:rPr lang="hu-HU" sz="2000" dirty="0" smtClean="0">
                <a:latin typeface="+mj-lt"/>
              </a:rPr>
              <a:t>: </a:t>
            </a:r>
          </a:p>
          <a:p>
            <a:pPr marL="725488" indent="-34290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bármilyen nemen, fajon, bőrszínen, etnikai vagy társadalmi származáson, </a:t>
            </a:r>
            <a:r>
              <a:rPr lang="hu-HU" dirty="0" smtClean="0">
                <a:latin typeface="+mj-lt"/>
              </a:rPr>
              <a:t>genetikai tulajdonságon</a:t>
            </a:r>
            <a:r>
              <a:rPr lang="hu-HU" dirty="0">
                <a:latin typeface="+mj-lt"/>
              </a:rPr>
              <a:t>, nyelven, valláson vagy meggyőződésen, politikai vagy más </a:t>
            </a:r>
            <a:r>
              <a:rPr lang="hu-HU" dirty="0" smtClean="0">
                <a:latin typeface="+mj-lt"/>
              </a:rPr>
              <a:t>nézeteken, nemzeti </a:t>
            </a:r>
            <a:r>
              <a:rPr lang="hu-HU" dirty="0">
                <a:latin typeface="+mj-lt"/>
              </a:rPr>
              <a:t>kisebbséghez tartozáson, tulajdonon, születésen, </a:t>
            </a:r>
            <a:r>
              <a:rPr lang="hu-HU" dirty="0" smtClean="0">
                <a:latin typeface="+mj-lt"/>
              </a:rPr>
              <a:t>fogyatékosságon, koron </a:t>
            </a:r>
            <a:r>
              <a:rPr lang="hu-HU" dirty="0">
                <a:latin typeface="+mj-lt"/>
              </a:rPr>
              <a:t>vagy szexuális irányultságon alapuló megkülönböztetés tilalma;</a:t>
            </a:r>
          </a:p>
          <a:p>
            <a:pPr marL="725488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fogyatékkal </a:t>
            </a:r>
            <a:r>
              <a:rPr lang="hu-HU" dirty="0">
                <a:latin typeface="+mj-lt"/>
              </a:rPr>
              <a:t>élők sajátos előnyökben részesítése;</a:t>
            </a:r>
          </a:p>
          <a:p>
            <a:pPr marL="725488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szociális </a:t>
            </a:r>
            <a:r>
              <a:rPr lang="hu-HU" dirty="0">
                <a:latin typeface="+mj-lt"/>
              </a:rPr>
              <a:t>jellegű intézkedésekben való részesítés a munka és a családi élet </a:t>
            </a:r>
            <a:r>
              <a:rPr lang="hu-HU" dirty="0" smtClean="0">
                <a:latin typeface="+mj-lt"/>
              </a:rPr>
              <a:t>összeegyeztetésének elősegítése </a:t>
            </a:r>
            <a:r>
              <a:rPr lang="hu-HU" dirty="0">
                <a:latin typeface="+mj-lt"/>
              </a:rPr>
              <a:t>érdekében.</a:t>
            </a:r>
          </a:p>
        </p:txBody>
      </p:sp>
    </p:spTree>
    <p:extLst>
      <p:ext uri="{BB962C8B-B14F-4D97-AF65-F5344CB8AC3E}">
        <p14:creationId xmlns:p14="http://schemas.microsoft.com/office/powerpoint/2010/main" val="30097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7816" y="0"/>
            <a:ext cx="7772400" cy="1470025"/>
          </a:xfrm>
        </p:spPr>
        <p:txBody>
          <a:bodyPr/>
          <a:lstStyle/>
          <a:p>
            <a:r>
              <a:rPr lang="hu-HU" sz="3600" b="1" dirty="0"/>
              <a:t>Európai Személyzeti Felvételi Hivatal (EPSO)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97" y="2204864"/>
            <a:ext cx="5468981" cy="307246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541297" y="5318582"/>
            <a:ext cx="28436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dirty="0">
                <a:solidFill>
                  <a:prstClr val="black"/>
                </a:solidFill>
                <a:latin typeface="Times New Roman"/>
              </a:rPr>
              <a:t>Forrás: </a:t>
            </a:r>
            <a:r>
              <a:rPr lang="hu-HU" sz="1100" dirty="0">
                <a:solidFill>
                  <a:prstClr val="black"/>
                </a:solidFill>
                <a:latin typeface="Times New Roman"/>
                <a:hlinkClick r:id="rId3"/>
              </a:rPr>
              <a:t>https://epso.europa.eu/about-epso_hu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03362" y="1772816"/>
            <a:ext cx="31457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latin typeface="+mj-lt"/>
              </a:rPr>
              <a:t>Az </a:t>
            </a:r>
            <a:r>
              <a:rPr lang="hu-HU" b="1" dirty="0" smtClean="0">
                <a:latin typeface="+mj-lt"/>
              </a:rPr>
              <a:t>EPSO </a:t>
            </a:r>
            <a:r>
              <a:rPr lang="hu-HU" b="1" dirty="0">
                <a:latin typeface="+mj-lt"/>
              </a:rPr>
              <a:t>feladata</a:t>
            </a:r>
            <a:r>
              <a:rPr lang="hu-HU" dirty="0">
                <a:latin typeface="+mj-lt"/>
              </a:rPr>
              <a:t>, hogy az Európai Unió intézményei és ügynökségei számára munkaerőt válasszon ki (többek között az Európai </a:t>
            </a:r>
            <a:r>
              <a:rPr lang="hu-HU" dirty="0" smtClean="0">
                <a:latin typeface="+mj-lt"/>
              </a:rPr>
              <a:t>Parlament, </a:t>
            </a:r>
            <a:r>
              <a:rPr lang="hu-HU" dirty="0">
                <a:latin typeface="+mj-lt"/>
              </a:rPr>
              <a:t>a </a:t>
            </a:r>
            <a:r>
              <a:rPr lang="hu-HU" dirty="0" smtClean="0">
                <a:latin typeface="+mj-lt"/>
              </a:rPr>
              <a:t>Tanács, </a:t>
            </a:r>
            <a:r>
              <a:rPr lang="hu-HU" dirty="0">
                <a:latin typeface="+mj-lt"/>
              </a:rPr>
              <a:t>az Európai </a:t>
            </a:r>
            <a:r>
              <a:rPr lang="hu-HU" dirty="0" smtClean="0">
                <a:latin typeface="+mj-lt"/>
              </a:rPr>
              <a:t>Bizottság, </a:t>
            </a:r>
            <a:r>
              <a:rPr lang="hu-HU" dirty="0">
                <a:latin typeface="+mj-lt"/>
              </a:rPr>
              <a:t>a </a:t>
            </a:r>
            <a:r>
              <a:rPr lang="hu-HU" dirty="0" smtClean="0">
                <a:latin typeface="+mj-lt"/>
              </a:rPr>
              <a:t>Bíróság, </a:t>
            </a:r>
            <a:r>
              <a:rPr lang="hu-HU" dirty="0">
                <a:latin typeface="+mj-lt"/>
              </a:rPr>
              <a:t>a </a:t>
            </a:r>
            <a:r>
              <a:rPr lang="hu-HU" dirty="0" smtClean="0">
                <a:latin typeface="+mj-lt"/>
              </a:rPr>
              <a:t>Számvevőszék, </a:t>
            </a:r>
            <a:r>
              <a:rPr lang="hu-HU" dirty="0">
                <a:latin typeface="+mj-lt"/>
              </a:rPr>
              <a:t>az Európai Külügyi </a:t>
            </a:r>
            <a:r>
              <a:rPr lang="hu-HU" dirty="0" smtClean="0">
                <a:latin typeface="+mj-lt"/>
              </a:rPr>
              <a:t>Szolgálat, </a:t>
            </a:r>
            <a:r>
              <a:rPr lang="hu-HU" dirty="0">
                <a:latin typeface="+mj-lt"/>
              </a:rPr>
              <a:t>az Európai Gazdasági és Szociális </a:t>
            </a:r>
            <a:r>
              <a:rPr lang="hu-HU" dirty="0" smtClean="0">
                <a:latin typeface="+mj-lt"/>
              </a:rPr>
              <a:t>Bizottság, </a:t>
            </a:r>
            <a:r>
              <a:rPr lang="hu-HU" dirty="0">
                <a:latin typeface="+mj-lt"/>
              </a:rPr>
              <a:t>a Régiók Európai </a:t>
            </a:r>
            <a:r>
              <a:rPr lang="hu-HU" dirty="0" smtClean="0">
                <a:latin typeface="+mj-lt"/>
              </a:rPr>
              <a:t>Bizottsága, </a:t>
            </a:r>
            <a:r>
              <a:rPr lang="hu-HU" dirty="0">
                <a:latin typeface="+mj-lt"/>
              </a:rPr>
              <a:t>valamint az európai adatvédelmi biztos és az európai ombudsman </a:t>
            </a:r>
            <a:r>
              <a:rPr lang="hu-HU" dirty="0" smtClean="0">
                <a:latin typeface="+mj-lt"/>
              </a:rPr>
              <a:t>irodája esetében). 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90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619672" y="0"/>
            <a:ext cx="7490544" cy="1470025"/>
          </a:xfrm>
        </p:spPr>
        <p:txBody>
          <a:bodyPr/>
          <a:lstStyle/>
          <a:p>
            <a:r>
              <a:rPr lang="hu-HU" sz="3600" b="1" dirty="0"/>
              <a:t>Európai Személyzeti Felvételi Hivatal (EPSO)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55226" y="2060848"/>
            <a:ext cx="844510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EPSO 2003 januárjában kezdte meg működését </a:t>
            </a:r>
            <a:r>
              <a:rPr lang="hu-HU" sz="2000" dirty="0">
                <a:latin typeface="+mj-lt"/>
              </a:rPr>
              <a:t>az uniós intézmények szolgálatában, </a:t>
            </a:r>
            <a:r>
              <a:rPr lang="hu-HU" sz="2000" dirty="0" smtClean="0">
                <a:latin typeface="+mj-lt"/>
              </a:rPr>
              <a:t>amely a </a:t>
            </a:r>
            <a:r>
              <a:rPr lang="hu-HU" sz="2000" dirty="0">
                <a:latin typeface="+mj-lt"/>
              </a:rPr>
              <a:t>legkorszerűbb eljárásokat </a:t>
            </a:r>
            <a:r>
              <a:rPr lang="hu-HU" sz="2000" dirty="0" smtClean="0">
                <a:latin typeface="+mj-lt"/>
              </a:rPr>
              <a:t>alkalmazó </a:t>
            </a:r>
            <a:r>
              <a:rPr lang="hu-HU" sz="2000" b="1" dirty="0" smtClean="0">
                <a:latin typeface="+mj-lt"/>
              </a:rPr>
              <a:t>munkaerő-toborzó </a:t>
            </a:r>
            <a:r>
              <a:rPr lang="hu-HU" sz="2000" b="1" dirty="0">
                <a:latin typeface="+mj-lt"/>
              </a:rPr>
              <a:t>irodává nőtte ki magát</a:t>
            </a:r>
            <a:r>
              <a:rPr lang="hu-HU" sz="2000" dirty="0">
                <a:latin typeface="+mj-lt"/>
              </a:rPr>
              <a:t>. 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</a:t>
            </a:r>
            <a:r>
              <a:rPr lang="hu-HU" sz="2000" dirty="0" err="1">
                <a:latin typeface="+mj-lt"/>
              </a:rPr>
              <a:t>EPSO-hoz</a:t>
            </a:r>
            <a:r>
              <a:rPr lang="hu-HU" sz="2000" dirty="0">
                <a:latin typeface="+mj-lt"/>
              </a:rPr>
              <a:t> évente kb. </a:t>
            </a:r>
            <a:r>
              <a:rPr lang="hu-HU" sz="2000" b="1" dirty="0">
                <a:latin typeface="+mj-lt"/>
              </a:rPr>
              <a:t>1500 álláshelyre átlagosan 50 ezer jelentkezés érkezik</a:t>
            </a:r>
            <a:r>
              <a:rPr lang="hu-HU" sz="2000" dirty="0">
                <a:latin typeface="+mj-lt"/>
              </a:rPr>
              <a:t>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vizsgák </a:t>
            </a:r>
            <a:r>
              <a:rPr lang="hu-HU" sz="2000" b="1" dirty="0">
                <a:latin typeface="+mj-lt"/>
              </a:rPr>
              <a:t>24 nyelven folynak</a:t>
            </a:r>
            <a:r>
              <a:rPr lang="hu-HU" sz="2000" dirty="0">
                <a:latin typeface="+mj-lt"/>
              </a:rPr>
              <a:t>, ami a világon egyedülálló.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Ha </a:t>
            </a:r>
            <a:r>
              <a:rPr lang="hu-HU" sz="2000" dirty="0">
                <a:latin typeface="+mj-lt"/>
              </a:rPr>
              <a:t>kíváncsi rá, milyen vizsgákat kell a pályázóknak letenniük, akkor </a:t>
            </a:r>
            <a:r>
              <a:rPr lang="hu-HU" sz="2000" dirty="0" smtClean="0">
                <a:latin typeface="+mj-lt"/>
              </a:rPr>
              <a:t>elvégezheti a</a:t>
            </a:r>
            <a:r>
              <a:rPr lang="hu-HU" sz="2000" dirty="0">
                <a:latin typeface="+mj-lt"/>
              </a:rPr>
              <a:t> </a:t>
            </a:r>
            <a:r>
              <a:rPr lang="hu-HU" sz="2000" dirty="0" smtClean="0">
                <a:latin typeface="+mj-lt"/>
              </a:rPr>
              <a:t>próbateszteket (a teszt kitöltéséért klikk: </a:t>
            </a:r>
            <a:r>
              <a:rPr lang="hu-HU" sz="2000" dirty="0" smtClean="0">
                <a:latin typeface="+mj-lt"/>
                <a:hlinkClick r:id="rId2"/>
              </a:rPr>
              <a:t>LINK</a:t>
            </a:r>
            <a:r>
              <a:rPr lang="hu-HU" sz="2000" dirty="0" smtClean="0">
                <a:latin typeface="+mj-lt"/>
              </a:rPr>
              <a:t>).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4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7816" y="0"/>
            <a:ext cx="7772400" cy="1470025"/>
          </a:xfrm>
        </p:spPr>
        <p:txBody>
          <a:bodyPr/>
          <a:lstStyle/>
          <a:p>
            <a:r>
              <a:rPr lang="hu-HU" sz="3600" b="1" dirty="0"/>
              <a:t>Hogyan lehet pályázni?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79512" y="1602221"/>
            <a:ext cx="87129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uniós intézmények </a:t>
            </a:r>
            <a:r>
              <a:rPr lang="hu-HU" sz="2000" b="1" dirty="0">
                <a:latin typeface="+mj-lt"/>
              </a:rPr>
              <a:t>nyílt versenyvizsgák</a:t>
            </a:r>
            <a:r>
              <a:rPr lang="hu-HU" sz="2000" dirty="0">
                <a:latin typeface="+mj-lt"/>
              </a:rPr>
              <a:t> </a:t>
            </a:r>
            <a:r>
              <a:rPr lang="hu-HU" sz="2000" dirty="0" smtClean="0">
                <a:latin typeface="+mj-lt"/>
              </a:rPr>
              <a:t>révén </a:t>
            </a:r>
            <a:r>
              <a:rPr lang="hu-HU" sz="2000" dirty="0">
                <a:latin typeface="+mj-lt"/>
              </a:rPr>
              <a:t>választják ki azokat a pályázókat, akiknek később </a:t>
            </a:r>
            <a:r>
              <a:rPr lang="hu-HU" sz="2000" b="1" dirty="0">
                <a:latin typeface="+mj-lt"/>
              </a:rPr>
              <a:t>határozatlan idejű szerződést kínálhatnak</a:t>
            </a:r>
            <a:r>
              <a:rPr lang="hu-HU" sz="2000" dirty="0">
                <a:latin typeface="+mj-lt"/>
              </a:rPr>
              <a:t>. </a:t>
            </a:r>
            <a:endParaRPr lang="hu-HU" sz="2000" dirty="0" smtClean="0">
              <a:latin typeface="+mj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eljárás mindig </a:t>
            </a:r>
            <a:r>
              <a:rPr lang="hu-HU" sz="2000" b="1" dirty="0">
                <a:latin typeface="+mj-lt"/>
              </a:rPr>
              <a:t>versenyvizsga-felhívással</a:t>
            </a:r>
            <a:r>
              <a:rPr lang="hu-HU" sz="2000" dirty="0">
                <a:latin typeface="+mj-lt"/>
              </a:rPr>
              <a:t> indul, amely tartalmazza a </a:t>
            </a:r>
            <a:r>
              <a:rPr lang="hu-HU" sz="2000" b="1" dirty="0">
                <a:latin typeface="+mj-lt"/>
              </a:rPr>
              <a:t>profillal, a pályázati feltételekkel és a kiválasztási eljárással</a:t>
            </a:r>
            <a:r>
              <a:rPr lang="hu-HU" sz="2000" dirty="0">
                <a:latin typeface="+mj-lt"/>
              </a:rPr>
              <a:t> kapcsolatos valamennyi részletes tudnivalót.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kiválasztási eljárás lefolytatása a </a:t>
            </a:r>
            <a:r>
              <a:rPr lang="hu-HU" sz="2000" b="1" dirty="0">
                <a:latin typeface="+mj-lt"/>
              </a:rPr>
              <a:t>felhívás közzétételétől </a:t>
            </a:r>
            <a:r>
              <a:rPr lang="hu-HU" sz="2000" dirty="0">
                <a:latin typeface="+mj-lt"/>
              </a:rPr>
              <a:t>számítva általában </a:t>
            </a:r>
            <a:r>
              <a:rPr lang="hu-HU" sz="2000" b="1" dirty="0">
                <a:latin typeface="+mj-lt"/>
              </a:rPr>
              <a:t>5–9 hónapot</a:t>
            </a:r>
            <a:r>
              <a:rPr lang="hu-HU" sz="2000" dirty="0">
                <a:latin typeface="+mj-lt"/>
              </a:rPr>
              <a:t> vesz igénybe.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A tartaléklistára azok kerülnek</a:t>
            </a:r>
            <a:r>
              <a:rPr lang="hu-HU" sz="2000" dirty="0">
                <a:latin typeface="+mj-lt"/>
              </a:rPr>
              <a:t>, akik az értékelési szakaszban a legmagasabb pontszámot szerzik.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Őket az uniós intézmények </a:t>
            </a:r>
            <a:r>
              <a:rPr lang="hu-HU" sz="2000" b="1" dirty="0">
                <a:latin typeface="+mj-lt"/>
              </a:rPr>
              <a:t>állásinterjúra hívhatják be</a:t>
            </a:r>
            <a:r>
              <a:rPr lang="hu-HU" sz="2000" dirty="0">
                <a:latin typeface="+mj-lt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általános versenyvizsgák esetében a tartaléklisták általában </a:t>
            </a:r>
            <a:r>
              <a:rPr lang="hu-HU" sz="2000" b="1" dirty="0">
                <a:latin typeface="+mj-lt"/>
              </a:rPr>
              <a:t>egy évig</a:t>
            </a:r>
            <a:r>
              <a:rPr lang="hu-HU" sz="2000" dirty="0">
                <a:latin typeface="+mj-lt"/>
              </a:rPr>
              <a:t>, a többi profil esetében pedig változó időtartamig érvényesek. </a:t>
            </a:r>
            <a:endParaRPr lang="hu-HU" sz="2000" dirty="0" smtClean="0">
              <a:latin typeface="+mj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64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1.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9064</TotalTime>
  <Words>2406</Words>
  <Application>Microsoft Office PowerPoint</Application>
  <PresentationFormat>Diavetítés a képernyőre (4:3 oldalarány)</PresentationFormat>
  <Paragraphs>197</Paragraphs>
  <Slides>34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Office-téma</vt:lpstr>
      <vt:lpstr>Tisztviselők és alkalmazottak az Európai Unióban</vt:lpstr>
      <vt:lpstr>Az uniós tisztviselők és alkalmazottak helyzete</vt:lpstr>
      <vt:lpstr>PowerPoint bemutató</vt:lpstr>
      <vt:lpstr>Az uniós közszolgálati jog és a Közszolgálati Statútum</vt:lpstr>
      <vt:lpstr>Az uniós közszolgálati jog és a Közszolgálati Statútum</vt:lpstr>
      <vt:lpstr>Az uniós közszolgálati jog és a Közszolgálati Statútum</vt:lpstr>
      <vt:lpstr>Európai Személyzeti Felvételi Hivatal (EPSO)</vt:lpstr>
      <vt:lpstr>Európai Személyzeti Felvételi Hivatal (EPSO)</vt:lpstr>
      <vt:lpstr>Hogyan lehet pályázni?</vt:lpstr>
      <vt:lpstr>Hogyan lehet pályázni?</vt:lpstr>
      <vt:lpstr>Versenyvizsga-eljárásban való részvétel</vt:lpstr>
      <vt:lpstr>Versenyvizsga-eljárásban való részvétel</vt:lpstr>
      <vt:lpstr>Versenyvizsga-eljárás</vt:lpstr>
      <vt:lpstr>A jogviszony létrejötte, besorolás és a jogviszony megszűnése</vt:lpstr>
      <vt:lpstr>A jogviszony létrejötte, besorolás és a jogviszony megszűnése</vt:lpstr>
      <vt:lpstr>A jogviszony létrejötte, besorolás és a jogviszony megszűnése</vt:lpstr>
      <vt:lpstr>A jogviszony létrejötte, besorolás és a jogviszony megszűnése</vt:lpstr>
      <vt:lpstr>A jogviszony létrejötte, besorolás és a jogviszony megszűnése</vt:lpstr>
      <vt:lpstr>A jogviszony létrejötte, besorolás és a jogviszony megszűnése</vt:lpstr>
      <vt:lpstr>A jogviszony létrejötte, besorolás és a jogviszony megszűnése</vt:lpstr>
      <vt:lpstr>A tisztviselők javadalmazása (66. cikk)</vt:lpstr>
      <vt:lpstr>Értékelések, magasabb fizetési fokozatba lépés és előléptetés</vt:lpstr>
      <vt:lpstr>A jogviszony létrejötte, besorolás és a jogviszony megszűnése</vt:lpstr>
      <vt:lpstr>A tisztviselők jogai és kötelezettségei</vt:lpstr>
      <vt:lpstr>A tisztviselők jogai és kötelezettségei</vt:lpstr>
      <vt:lpstr>A tisztviselők jogai és kötelezettségei</vt:lpstr>
      <vt:lpstr>A tisztviselők jogai és kötelezettségei</vt:lpstr>
      <vt:lpstr>A tisztviselők jogai és kötelezettségei</vt:lpstr>
      <vt:lpstr>A tisztviselők jogai és kötelezettségei</vt:lpstr>
      <vt:lpstr>A tisztviselők jogai és kötelezettségei</vt:lpstr>
      <vt:lpstr>Jogvédelem, közszolgálati perek és uniós közszolgálati jog</vt:lpstr>
      <vt:lpstr>Jogvédelem, közszolgálati perek és uniós közszolgálati jog</vt:lpstr>
      <vt:lpstr>Jogvédelem, közszolgálati perek és uniós közszolgálati jog</vt:lpstr>
      <vt:lpstr>Köszönöm a figyelmet!</vt:lpstr>
    </vt:vector>
  </TitlesOfParts>
  <Company>dmjvph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Köztársaság alkotmányos berendezkedése és közigazgatási rendszere</dc:title>
  <dc:creator>Dr. Tábikné Dr. Bárdos Ildikó</dc:creator>
  <cp:lastModifiedBy>Mernyei Ákos</cp:lastModifiedBy>
  <cp:revision>365</cp:revision>
  <dcterms:created xsi:type="dcterms:W3CDTF">2010-04-21T07:27:43Z</dcterms:created>
  <dcterms:modified xsi:type="dcterms:W3CDTF">2020-05-12T16:52:11Z</dcterms:modified>
</cp:coreProperties>
</file>